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96" r:id="rId3"/>
    <p:sldId id="257" r:id="rId4"/>
    <p:sldId id="294" r:id="rId5"/>
    <p:sldId id="295" r:id="rId6"/>
    <p:sldId id="297" r:id="rId7"/>
    <p:sldId id="298" r:id="rId8"/>
    <p:sldId id="300" r:id="rId9"/>
    <p:sldId id="322" r:id="rId10"/>
    <p:sldId id="299" r:id="rId11"/>
    <p:sldId id="269" r:id="rId12"/>
    <p:sldId id="273" r:id="rId13"/>
    <p:sldId id="284" r:id="rId14"/>
    <p:sldId id="285" r:id="rId15"/>
    <p:sldId id="278" r:id="rId16"/>
    <p:sldId id="279" r:id="rId17"/>
    <p:sldId id="272" r:id="rId18"/>
    <p:sldId id="270" r:id="rId19"/>
    <p:sldId id="271" r:id="rId20"/>
    <p:sldId id="301" r:id="rId21"/>
    <p:sldId id="261" r:id="rId22"/>
    <p:sldId id="277" r:id="rId23"/>
    <p:sldId id="307" r:id="rId24"/>
    <p:sldId id="308" r:id="rId25"/>
    <p:sldId id="259" r:id="rId26"/>
    <p:sldId id="288" r:id="rId27"/>
    <p:sldId id="281" r:id="rId28"/>
    <p:sldId id="312" r:id="rId29"/>
    <p:sldId id="292" r:id="rId30"/>
    <p:sldId id="286" r:id="rId31"/>
    <p:sldId id="287" r:id="rId32"/>
    <p:sldId id="305" r:id="rId33"/>
    <p:sldId id="266" r:id="rId34"/>
    <p:sldId id="262" r:id="rId35"/>
    <p:sldId id="290" r:id="rId36"/>
    <p:sldId id="282" r:id="rId37"/>
    <p:sldId id="309" r:id="rId38"/>
    <p:sldId id="293" r:id="rId39"/>
    <p:sldId id="310" r:id="rId40"/>
    <p:sldId id="319" r:id="rId41"/>
    <p:sldId id="258" r:id="rId42"/>
    <p:sldId id="311" r:id="rId43"/>
    <p:sldId id="280" r:id="rId44"/>
    <p:sldId id="320" r:id="rId45"/>
    <p:sldId id="265" r:id="rId46"/>
    <p:sldId id="316" r:id="rId47"/>
    <p:sldId id="321" r:id="rId48"/>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22" autoAdjust="0"/>
    <p:restoredTop sz="57380" autoAdjust="0"/>
  </p:normalViewPr>
  <p:slideViewPr>
    <p:cSldViewPr>
      <p:cViewPr varScale="1">
        <p:scale>
          <a:sx n="40" d="100"/>
          <a:sy n="40" d="100"/>
        </p:scale>
        <p:origin x="-202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1024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BAE1A963-FF83-46B3-8937-92BAD0E7960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A221AA-7947-4087-85B2-C9D175B66DE7}" type="slidenum">
              <a:rPr lang="en-US"/>
              <a:pPr/>
              <a:t>1</a:t>
            </a:fld>
            <a:endParaRPr lang="en-US"/>
          </a:p>
        </p:txBody>
      </p:sp>
      <p:sp>
        <p:nvSpPr>
          <p:cNvPr id="12290" name="Rectangle 2"/>
          <p:cNvSpPr>
            <a:spLocks noRo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b="1"/>
              <a:t>So we’ve come to this conference year after year and seen amazing Library Websites</a:t>
            </a:r>
          </a:p>
          <a:p>
            <a:pPr>
              <a:buFontTx/>
              <a:buChar char="•"/>
            </a:pPr>
            <a:r>
              <a:rPr lang="en-US"/>
              <a:t>But these examples seemed out of reach for us because of technical, staff and budget limitations.</a:t>
            </a:r>
          </a:p>
          <a:p>
            <a:endParaRPr lang="en-US"/>
          </a:p>
          <a:p>
            <a:r>
              <a:rPr lang="en-US" b="1"/>
              <a:t>Our presentation today is a case study of how we hijacked a bunch of free tools to create a cohesive and social website for our Library.</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065929-DA5E-4E32-8666-D056C1BED6F2}" type="slidenum">
              <a:rPr lang="en-US"/>
              <a:pPr/>
              <a:t>2</a:t>
            </a:fld>
            <a:endParaRPr lang="en-US"/>
          </a:p>
        </p:txBody>
      </p:sp>
      <p:sp>
        <p:nvSpPr>
          <p:cNvPr id="84994" name="Rectangle 2"/>
          <p:cNvSpPr>
            <a:spLocks noRo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en-US" b="1"/>
              <a:t>You’re going to see a lot of post-its in our presentation.</a:t>
            </a:r>
          </a:p>
          <a:p>
            <a:endParaRPr lang="en-US" b="1"/>
          </a:p>
          <a:p>
            <a:r>
              <a:rPr lang="en-US"/>
              <a:t>This is because we just went live on a new Library System and Catalog, and we’ve been so busy that up until last week we thought this photo might actually have to be our whole presentation. </a:t>
            </a:r>
          </a:p>
          <a:p>
            <a:endParaRPr lang="en-US"/>
          </a:p>
          <a:p>
            <a:r>
              <a:rPr lang="en-US"/>
              <a:t>Luckily, it’s not.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6BA00E-78A5-4762-A020-D0113CC8BAEC}" type="slidenum">
              <a:rPr lang="en-US"/>
              <a:pPr/>
              <a:t>3</a:t>
            </a:fld>
            <a:endParaRPr lang="en-US"/>
          </a:p>
        </p:txBody>
      </p:sp>
      <p:sp>
        <p:nvSpPr>
          <p:cNvPr id="11266" name="Rectangle 2"/>
          <p:cNvSpPr>
            <a:spLocks noRo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b="1"/>
              <a:t>So why couldn’t we do all the great things we saw other Libraries doing to improve their sites? </a:t>
            </a:r>
          </a:p>
          <a:p>
            <a:endParaRPr lang="en-US" b="1"/>
          </a:p>
          <a:p>
            <a:r>
              <a:rPr lang="en-US"/>
              <a:t>Our library system is probably a lot like some of yours, and we had more than a few constraints.</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9058E8-D968-4591-936C-ED525577BDAF}" type="slidenum">
              <a:rPr lang="en-US"/>
              <a:pPr/>
              <a:t>4</a:t>
            </a:fld>
            <a:endParaRPr lang="en-US"/>
          </a:p>
        </p:txBody>
      </p:sp>
      <p:sp>
        <p:nvSpPr>
          <p:cNvPr id="80898" name="Rectangle 2"/>
          <p:cNvSpPr>
            <a:spLocks noRo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b="1"/>
              <a:t>To begin with, here’s a snapshot of Arlington County and the Arlington Public Library – </a:t>
            </a:r>
          </a:p>
          <a:p>
            <a:pPr>
              <a:buFontTx/>
              <a:buChar char="•"/>
            </a:pPr>
            <a:r>
              <a:rPr lang="en-US"/>
              <a:t>It’s just across the Potomac – so it’s part of the DC area, right on the metro. </a:t>
            </a:r>
          </a:p>
          <a:p>
            <a:pPr>
              <a:buFontTx/>
              <a:buChar char="•"/>
            </a:pPr>
            <a:r>
              <a:rPr lang="en-US"/>
              <a:t>Arlington County is the smallest self governing county in the country – more like a small city than a traditional county</a:t>
            </a:r>
          </a:p>
          <a:p>
            <a:pPr>
              <a:buFontTx/>
              <a:buChar char="•"/>
            </a:pPr>
            <a:r>
              <a:rPr lang="en-US"/>
              <a:t>The Library is a department of County Government – not an independent agency</a:t>
            </a:r>
          </a:p>
          <a:p>
            <a:pPr>
              <a:buFontTx/>
              <a:buChar char="•"/>
            </a:pPr>
            <a:endParaRPr lang="en-US"/>
          </a:p>
          <a:p>
            <a:pPr>
              <a:buFontTx/>
              <a:buChar char="•"/>
            </a:pPr>
            <a:endParaRPr lang="en-US"/>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AECC9-68C3-4C20-8168-8096045B6706}" type="slidenum">
              <a:rPr lang="en-US"/>
              <a:pPr/>
              <a:t>5</a:t>
            </a:fld>
            <a:endParaRPr lang="en-US"/>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b="1"/>
              <a:t>So we’re a medium sized public library system -</a:t>
            </a:r>
          </a:p>
          <a:p>
            <a:pPr>
              <a:buFontTx/>
              <a:buChar char="•"/>
            </a:pPr>
            <a:r>
              <a:rPr lang="en-US"/>
              <a:t>We have a Central Library, and 7 neighborhood branches</a:t>
            </a:r>
          </a:p>
          <a:p>
            <a:pPr>
              <a:buFontTx/>
              <a:buChar char="•"/>
            </a:pPr>
            <a:r>
              <a:rPr lang="en-US"/>
              <a:t>All within 26 square miles</a:t>
            </a:r>
          </a:p>
          <a:p>
            <a:pPr>
              <a:buFontTx/>
              <a:buChar char="•"/>
            </a:pPr>
            <a:r>
              <a:rPr lang="en-US"/>
              <a:t>And we serve a population of ~213K people</a:t>
            </a:r>
          </a:p>
          <a:p>
            <a:pPr>
              <a:buFontTx/>
              <a:buChar char="•"/>
            </a:pPr>
            <a:r>
              <a:rPr lang="en-US"/>
              <a:t>It’s a dense, diverse population, with a high proportion of tech-savvy people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E8A03B-5179-46B3-A15D-66074BAFBE7E}" type="slidenum">
              <a:rPr lang="en-US"/>
              <a:pPr/>
              <a:t>6</a:t>
            </a:fld>
            <a:endParaRPr lang="en-US"/>
          </a:p>
        </p:txBody>
      </p:sp>
      <p:sp>
        <p:nvSpPr>
          <p:cNvPr id="87042" name="Rectangle 2"/>
          <p:cNvSpPr>
            <a:spLocks noRot="1" noChangeArrowheads="1" noTextEdit="1"/>
          </p:cNvSpPr>
          <p:nvPr>
            <p:ph type="sldImg"/>
          </p:nvPr>
        </p:nvSpPr>
        <p:spPr>
          <a:ln/>
        </p:spPr>
      </p:sp>
      <p:sp>
        <p:nvSpPr>
          <p:cNvPr id="87043" name="Rectangle 3"/>
          <p:cNvSpPr>
            <a:spLocks noGrp="1" noChangeArrowheads="1"/>
          </p:cNvSpPr>
          <p:nvPr>
            <p:ph type="body" idx="1"/>
          </p:nvPr>
        </p:nvSpPr>
        <p:spPr/>
        <p:txBody>
          <a:bodyPr/>
          <a:lstStyle/>
          <a:p>
            <a:pPr>
              <a:buFontTx/>
              <a:buChar char="•"/>
            </a:pPr>
            <a:r>
              <a:rPr lang="en-US"/>
              <a:t>The Library relies almost entirely on the County’s IT department for web support</a:t>
            </a:r>
          </a:p>
          <a:p>
            <a:pPr>
              <a:buFontTx/>
              <a:buChar char="•"/>
            </a:pPr>
            <a:r>
              <a:rPr lang="en-US"/>
              <a:t>And our site is part of the larger County Website, which you can see here</a:t>
            </a:r>
          </a:p>
          <a:p>
            <a:pPr>
              <a:buFontTx/>
              <a:buChar char="•"/>
            </a:pPr>
            <a:r>
              <a:rPr lang="en-US"/>
              <a:t>So we have a very small staff and no dedicated web budget</a:t>
            </a: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DA6D34-3F8B-45BD-8E0A-AD9295C3E547}" type="slidenum">
              <a:rPr lang="en-US"/>
              <a:pPr/>
              <a:t>7</a:t>
            </a:fld>
            <a:endParaRPr lang="en-US"/>
          </a:p>
        </p:txBody>
      </p:sp>
      <p:sp>
        <p:nvSpPr>
          <p:cNvPr id="89090" name="Rectangle 2"/>
          <p:cNvSpPr>
            <a:spLocks noRo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b="1"/>
              <a:t>What this means is -</a:t>
            </a:r>
          </a:p>
          <a:p>
            <a:pPr>
              <a:buFontTx/>
              <a:buChar char="•"/>
            </a:pPr>
            <a:r>
              <a:rPr lang="en-US"/>
              <a:t>We have to use the County’s content management system and we’re not permitted to switch to open source</a:t>
            </a:r>
          </a:p>
          <a:p>
            <a:pPr>
              <a:buFontTx/>
              <a:buChar char="•"/>
            </a:pPr>
            <a:r>
              <a:rPr lang="en-US"/>
              <a:t>We also have to use the County’s web page templates</a:t>
            </a:r>
          </a:p>
          <a:p>
            <a:pPr>
              <a:buFontTx/>
              <a:buChar char="•"/>
            </a:pPr>
            <a:r>
              <a:rPr lang="en-US"/>
              <a:t>You can see an example of a typical County department page here</a:t>
            </a:r>
          </a:p>
          <a:p>
            <a:pPr>
              <a:buFontTx/>
              <a:buChar char="•"/>
            </a:pPr>
            <a:endParaRPr lang="en-US"/>
          </a:p>
          <a:p>
            <a:pPr>
              <a:buFontTx/>
              <a:buChar char="•"/>
            </a:pPr>
            <a:r>
              <a:rPr lang="en-US"/>
              <a:t>The county logo and navigation take precedence at the top of the page.</a:t>
            </a:r>
          </a:p>
          <a:p>
            <a:pPr>
              <a:buFontTx/>
              <a:buChar char="•"/>
            </a:pPr>
            <a:r>
              <a:rPr lang="en-US"/>
              <a:t>There’s space for text and pictures, but the layout lacks a way to keep it organized and user friendly</a:t>
            </a:r>
          </a:p>
          <a:p>
            <a:pPr>
              <a:buFontTx/>
              <a:buChar char="•"/>
            </a:pPr>
            <a:r>
              <a:rPr lang="en-US"/>
              <a:t>And making frequent updates, which is necessary when promoting news and events, is very tedious.</a:t>
            </a:r>
          </a:p>
          <a:p>
            <a:pPr>
              <a:buFontTx/>
              <a:buChar char="•"/>
            </a:pPr>
            <a:r>
              <a:rPr lang="en-US"/>
              <a:t>Worst of all, the underlying system lacks the capacity for implementing website features that users have come to expect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3B60D7-61DD-45C1-95D0-69254C921524}" type="slidenum">
              <a:rPr lang="en-US"/>
              <a:pPr/>
              <a:t>8</a:t>
            </a:fld>
            <a:endParaRPr lang="en-US"/>
          </a:p>
        </p:txBody>
      </p:sp>
      <p:sp>
        <p:nvSpPr>
          <p:cNvPr id="94210" name="Rectangle 2"/>
          <p:cNvSpPr>
            <a:spLocks noRot="1" noChangeArrowheads="1" noTextEdit="1"/>
          </p:cNvSpPr>
          <p:nvPr>
            <p:ph type="sldImg"/>
          </p:nvPr>
        </p:nvSpPr>
        <p:spPr>
          <a:ln/>
        </p:spPr>
      </p:sp>
      <p:sp>
        <p:nvSpPr>
          <p:cNvPr id="94211" name="Rectangle 3"/>
          <p:cNvSpPr>
            <a:spLocks noGrp="1" noChangeArrowheads="1"/>
          </p:cNvSpPr>
          <p:nvPr>
            <p:ph type="body" idx="1"/>
          </p:nvPr>
        </p:nvSpPr>
        <p:spPr/>
        <p:txBody>
          <a:bodyPr/>
          <a:lstStyle/>
          <a:p>
            <a:r>
              <a:rPr lang="en-US" b="1"/>
              <a:t>We knew we needed something better. </a:t>
            </a:r>
          </a:p>
          <a:p>
            <a:pPr>
              <a:buFontTx/>
              <a:buChar char="•"/>
            </a:pPr>
            <a:r>
              <a:rPr lang="en-US"/>
              <a:t>We needed a more modern platform to better hold our news and event information</a:t>
            </a:r>
          </a:p>
          <a:p>
            <a:pPr>
              <a:buFontTx/>
              <a:buChar char="•"/>
            </a:pPr>
            <a:r>
              <a:rPr lang="en-US"/>
              <a:t>We also wanted to brand the Library as a single system, but still give each of our branches its own online identity</a:t>
            </a:r>
          </a:p>
          <a:p>
            <a:pPr>
              <a:buFontTx/>
              <a:buChar char="•"/>
            </a:pPr>
            <a:r>
              <a:rPr lang="en-US"/>
              <a:t>And we wanted to create a place for community engagement about the Library </a:t>
            </a:r>
          </a:p>
          <a:p>
            <a:pPr>
              <a:buFontTx/>
              <a:buChar char="•"/>
            </a:pPr>
            <a:endParaRPr lang="en-US"/>
          </a:p>
          <a:p>
            <a:r>
              <a:rPr lang="en-US" b="1"/>
              <a:t>So we spent 6 months brainstorming, developing and reorganizing around a brand new idea</a:t>
            </a:r>
            <a:r>
              <a:rPr lang="en-US"/>
              <a:t> </a:t>
            </a:r>
          </a:p>
          <a:p>
            <a:pPr>
              <a:buFontTx/>
              <a:buChar char="•"/>
            </a:pPr>
            <a:endParaRPr lang="en-US"/>
          </a:p>
          <a:p>
            <a:endParaRPr lang="en-US"/>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25D05A-3F10-43FA-8241-F313BBCB53C4}" type="slidenum">
              <a:rPr lang="en-US"/>
              <a:pPr/>
              <a:t>9</a:t>
            </a:fld>
            <a:endParaRPr lang="en-US"/>
          </a:p>
        </p:txBody>
      </p:sp>
      <p:sp>
        <p:nvSpPr>
          <p:cNvPr id="142338" name="Rectangle 2"/>
          <p:cNvSpPr>
            <a:spLocks noRot="1" noChangeArrowheads="1" noTextEdit="1"/>
          </p:cNvSpPr>
          <p:nvPr>
            <p:ph type="sldImg"/>
          </p:nvPr>
        </p:nvSpPr>
        <p:spPr>
          <a:ln/>
        </p:spPr>
      </p:sp>
      <p:sp>
        <p:nvSpPr>
          <p:cNvPr id="142339" name="Rectangle 3"/>
          <p:cNvSpPr>
            <a:spLocks noGrp="1" noChangeArrowheads="1"/>
          </p:cNvSpPr>
          <p:nvPr>
            <p:ph type="body" idx="1"/>
          </p:nvPr>
        </p:nvSpPr>
        <p:spPr/>
        <p:txBody>
          <a:bodyPr/>
          <a:lstStyle/>
          <a:p>
            <a:r>
              <a:rPr lang="en-US" b="1"/>
              <a:t>Up until a year ago our site looked like this…</a:t>
            </a:r>
            <a:endParaRPr lang="en-US"/>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5D69A2-E0D4-462A-98E1-33790C2F0FAA}" type="slidenum">
              <a:rPr lang="en-US"/>
              <a:pPr/>
              <a:t>10</a:t>
            </a:fld>
            <a:endParaRPr lang="en-US"/>
          </a:p>
        </p:txBody>
      </p:sp>
      <p:sp>
        <p:nvSpPr>
          <p:cNvPr id="92162" name="Rectangle 2"/>
          <p:cNvSpPr>
            <a:spLocks noRot="1" noChangeArrowheads="1" noTextEdit="1"/>
          </p:cNvSpPr>
          <p:nvPr>
            <p:ph type="sldImg"/>
          </p:nvPr>
        </p:nvSpPr>
        <p:spPr>
          <a:ln/>
        </p:spPr>
      </p:sp>
      <p:sp>
        <p:nvSpPr>
          <p:cNvPr id="92163" name="Rectangle 3"/>
          <p:cNvSpPr>
            <a:spLocks noGrp="1" noChangeArrowheads="1"/>
          </p:cNvSpPr>
          <p:nvPr>
            <p:ph type="body" idx="1"/>
          </p:nvPr>
        </p:nvSpPr>
        <p:spPr/>
        <p:txBody>
          <a:bodyPr/>
          <a:lstStyle/>
          <a:p>
            <a:r>
              <a:rPr lang="en-US" b="1"/>
              <a:t>And now it looks like this.</a:t>
            </a:r>
          </a:p>
          <a:p>
            <a:endParaRPr lang="en-US" b="1"/>
          </a:p>
          <a:p>
            <a:r>
              <a:rPr lang="en-US"/>
              <a:t>One change was purely cosmetic – we convinced the County’s IT Department to let us put our own logo at the top of the website template</a:t>
            </a:r>
          </a:p>
          <a:p>
            <a:endParaRPr lang="en-US"/>
          </a:p>
          <a:p>
            <a:r>
              <a:rPr lang="en-US" b="1"/>
              <a:t>That was huge, but it isn’t what made the biggest difference. </a:t>
            </a:r>
          </a:p>
          <a:p>
            <a:pPr>
              <a:buFontTx/>
              <a:buChar char="•"/>
            </a:pPr>
            <a:r>
              <a:rPr lang="en-US"/>
              <a:t>The real change came when we created a News Blog</a:t>
            </a:r>
          </a:p>
          <a:p>
            <a:pPr>
              <a:buFontTx/>
              <a:buChar char="•"/>
            </a:pPr>
            <a:r>
              <a:rPr lang="en-US"/>
              <a:t>We moved all the news, events and promotional text to it</a:t>
            </a:r>
          </a:p>
          <a:p>
            <a:pPr>
              <a:buFontTx/>
              <a:buChar char="•"/>
            </a:pPr>
            <a:r>
              <a:rPr lang="en-US"/>
              <a:t>Then we linked all of the Headlines on our homepage to our blog posts</a:t>
            </a:r>
          </a:p>
          <a:p>
            <a:pPr>
              <a:buFontTx/>
              <a:buChar char="•"/>
            </a:pPr>
            <a:r>
              <a:rPr lang="en-US"/>
              <a:t>For example, if you click on the Meet Talking Books promotion on the homepage, it takes you….</a:t>
            </a:r>
          </a:p>
          <a:p>
            <a:endParaRPr lang="en-US"/>
          </a:p>
          <a:p>
            <a:r>
              <a:rPr lang="en-US"/>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50A04D-0875-4AC8-AD2D-2D9FD09BF30A}" type="slidenum">
              <a:rPr lang="en-US"/>
              <a:pPr/>
              <a:t>11</a:t>
            </a:fld>
            <a:endParaRPr lang="en-US"/>
          </a:p>
        </p:txBody>
      </p:sp>
      <p:sp>
        <p:nvSpPr>
          <p:cNvPr id="32770" name="Rectangle 2"/>
          <p:cNvSpPr>
            <a:spLocks noRot="1" noChangeArrowheads="1" noTextEdit="1"/>
          </p:cNvSpPr>
          <p:nvPr>
            <p:ph type="sldImg"/>
          </p:nvPr>
        </p:nvSpPr>
        <p:spPr>
          <a:ln/>
        </p:spPr>
      </p:sp>
      <p:sp>
        <p:nvSpPr>
          <p:cNvPr id="32771" name="Rectangle 3"/>
          <p:cNvSpPr>
            <a:spLocks noGrp="1" noChangeArrowheads="1"/>
          </p:cNvSpPr>
          <p:nvPr>
            <p:ph type="body" idx="1"/>
          </p:nvPr>
        </p:nvSpPr>
        <p:spPr/>
        <p:txBody>
          <a:bodyPr/>
          <a:lstStyle/>
          <a:p>
            <a:r>
              <a:rPr lang="en-US" b="1"/>
              <a:t>…to a News post with all the details about this event.</a:t>
            </a:r>
          </a:p>
          <a:p>
            <a:endParaRPr lang="en-US" b="1"/>
          </a:p>
          <a:p>
            <a:r>
              <a:rPr lang="en-US" b="1"/>
              <a:t>This is our News Blog</a:t>
            </a:r>
          </a:p>
          <a:p>
            <a:pPr>
              <a:buFontTx/>
              <a:buChar char="•"/>
            </a:pPr>
            <a:r>
              <a:rPr lang="en-US"/>
              <a:t>Note that it looks JUST like the Library website. Unless you check the URL, you don’t even know that you’ve left our official County site.</a:t>
            </a:r>
          </a:p>
          <a:p>
            <a:pPr>
              <a:buFontTx/>
              <a:buChar char="•"/>
            </a:pPr>
            <a:r>
              <a:rPr lang="en-US"/>
              <a:t>When we write a News article on the blog, we tag it “homepage” if we want it to appear in the headlines that display on the Homepage. The homepage headlines are powered by RSS.  </a:t>
            </a:r>
          </a:p>
          <a:p>
            <a:pPr>
              <a:buFontTx/>
              <a:buChar char="•"/>
            </a:pPr>
            <a:r>
              <a:rPr lang="en-US"/>
              <a:t>We also use tags to send posts out to other places, where our patrons are likely to see them</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B4AA24-E16C-48AB-B7CD-F35F48D09E54}" type="slidenum">
              <a:rPr lang="en-US"/>
              <a:pPr/>
              <a:t>12</a:t>
            </a:fld>
            <a:endParaRPr lang="en-US"/>
          </a:p>
        </p:txBody>
      </p:sp>
      <p:sp>
        <p:nvSpPr>
          <p:cNvPr id="43010" name="Rectangle 2"/>
          <p:cNvSpPr>
            <a:spLocks noRo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b="1"/>
              <a:t>…like the Library Branch pages</a:t>
            </a:r>
          </a:p>
          <a:p>
            <a:pPr>
              <a:buFontTx/>
              <a:buChar char="•"/>
            </a:pPr>
            <a:r>
              <a:rPr lang="en-US"/>
              <a:t>So anything tagged “Columbia Pike” on the News Blog gets sent to the Columbia Pike Branch Page.</a:t>
            </a:r>
          </a:p>
          <a:p>
            <a:pPr>
              <a:buFontTx/>
              <a:buChar char="•"/>
            </a:pPr>
            <a:r>
              <a:rPr lang="en-US"/>
              <a:t>The branch pages used to be just hours and phone numbers</a:t>
            </a:r>
          </a:p>
          <a:p>
            <a:pPr>
              <a:buFontTx/>
              <a:buChar char="•"/>
            </a:pPr>
            <a:r>
              <a:rPr lang="en-US"/>
              <a:t>And yet they got some of the highest traffic on our site</a:t>
            </a:r>
          </a:p>
          <a:p>
            <a:pPr>
              <a:buFontTx/>
              <a:buChar char="•"/>
            </a:pPr>
            <a:r>
              <a:rPr lang="en-US"/>
              <a:t>Now patrons looking for info on the Columbia Pike Branch Library also find News about Columbia Pike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8A6A6F-BFBC-4D62-83EA-928005332BCB}" type="slidenum">
              <a:rPr lang="en-US"/>
              <a:pPr/>
              <a:t>13</a:t>
            </a:fld>
            <a:endParaRPr lang="en-US"/>
          </a:p>
        </p:txBody>
      </p:sp>
      <p:sp>
        <p:nvSpPr>
          <p:cNvPr id="97282" name="Rectangle 2"/>
          <p:cNvSpPr>
            <a:spLocks noRot="1" noChangeArrowheads="1" noTextEdit="1"/>
          </p:cNvSpPr>
          <p:nvPr>
            <p:ph type="sldImg"/>
          </p:nvPr>
        </p:nvSpPr>
        <p:spPr>
          <a:ln/>
        </p:spPr>
      </p:sp>
      <p:sp>
        <p:nvSpPr>
          <p:cNvPr id="97283" name="Rectangle 3"/>
          <p:cNvSpPr>
            <a:spLocks noGrp="1" noChangeArrowheads="1"/>
          </p:cNvSpPr>
          <p:nvPr>
            <p:ph type="body" idx="1"/>
          </p:nvPr>
        </p:nvSpPr>
        <p:spPr/>
        <p:txBody>
          <a:bodyPr/>
          <a:lstStyle/>
          <a:p>
            <a:r>
              <a:rPr lang="en-US" b="1"/>
              <a:t>Same for the Cherrydale Branch….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EE5AF2-FD5C-4DEE-B2CC-B360486C8119}" type="slidenum">
              <a:rPr lang="en-US"/>
              <a:pPr/>
              <a:t>14</a:t>
            </a:fld>
            <a:endParaRPr lang="en-US"/>
          </a:p>
        </p:txBody>
      </p:sp>
      <p:sp>
        <p:nvSpPr>
          <p:cNvPr id="98306" name="Rectangle 2"/>
          <p:cNvSpPr>
            <a:spLocks noRo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b="1"/>
              <a:t>And the Shirlington Branch….and so on.</a:t>
            </a:r>
          </a:p>
          <a:p>
            <a:endParaRPr lang="en-US" b="1"/>
          </a:p>
          <a:p>
            <a:r>
              <a:rPr lang="en-US" b="1"/>
              <a:t>So the key to the effectiveness of the News Blog is that we channel people to it from popular places.</a:t>
            </a:r>
          </a:p>
          <a:p>
            <a:endParaRPr lang="en-US"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A4B427-15D2-4431-8239-350F87E33FA9}" type="slidenum">
              <a:rPr lang="en-US"/>
              <a:pPr/>
              <a:t>15</a:t>
            </a:fld>
            <a:endParaRPr lang="en-US"/>
          </a:p>
        </p:txBody>
      </p:sp>
      <p:sp>
        <p:nvSpPr>
          <p:cNvPr id="53250" name="Rectangle 2"/>
          <p:cNvSpPr>
            <a:spLocks noRo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US" b="1"/>
              <a:t>Including our Facebook page</a:t>
            </a:r>
          </a:p>
          <a:p>
            <a:pPr>
              <a:buFontTx/>
              <a:buChar char="•"/>
            </a:pPr>
            <a:r>
              <a:rPr lang="en-US"/>
              <a:t>We don’t auto-post from our blog to our facebook page</a:t>
            </a:r>
          </a:p>
          <a:p>
            <a:pPr>
              <a:buFontTx/>
              <a:buChar char="•"/>
            </a:pPr>
            <a:r>
              <a:rPr lang="en-US"/>
              <a:t>We summarize the news so that followers don’t have to go any further</a:t>
            </a:r>
          </a:p>
          <a:p>
            <a:pPr>
              <a:buFontTx/>
              <a:buChar char="•"/>
            </a:pPr>
            <a:r>
              <a:rPr lang="en-US"/>
              <a:t>But we link back to the News Blog for people who want more info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C16748-3301-4EFE-8ED5-2B1FD792F7C1}" type="slidenum">
              <a:rPr lang="en-US"/>
              <a:pPr/>
              <a:t>16</a:t>
            </a:fld>
            <a:endParaRPr lang="en-US"/>
          </a:p>
        </p:txBody>
      </p:sp>
      <p:sp>
        <p:nvSpPr>
          <p:cNvPr id="102402" name="Rectangle 2"/>
          <p:cNvSpPr>
            <a:spLocks noRot="1" noChangeArrowheads="1" noTextEdit="1"/>
          </p:cNvSpPr>
          <p:nvPr>
            <p:ph type="sldImg"/>
          </p:nvPr>
        </p:nvSpPr>
        <p:spPr>
          <a:ln/>
        </p:spPr>
      </p:sp>
      <p:sp>
        <p:nvSpPr>
          <p:cNvPr id="102403" name="Rectangle 3"/>
          <p:cNvSpPr>
            <a:spLocks noGrp="1" noChangeArrowheads="1"/>
          </p:cNvSpPr>
          <p:nvPr>
            <p:ph type="body" idx="1"/>
          </p:nvPr>
        </p:nvSpPr>
        <p:spPr/>
        <p:txBody>
          <a:bodyPr/>
          <a:lstStyle/>
          <a:p>
            <a:r>
              <a:rPr lang="en-US" b="1"/>
              <a:t>We do the same with Twitter.</a:t>
            </a:r>
          </a:p>
          <a:p>
            <a:pPr>
              <a:buFontTx/>
              <a:buChar char="•"/>
            </a:pPr>
            <a:r>
              <a:rPr lang="en-US"/>
              <a:t>We also use Twitter to share information on anything local and literary that we think our readers are interested in</a:t>
            </a:r>
          </a:p>
          <a:p>
            <a:pPr>
              <a:buFontTx/>
              <a:buChar char="•"/>
            </a:pPr>
            <a:r>
              <a:rPr lang="en-US"/>
              <a:t>This helps create our online Library personality</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A8A25E-C7A8-49BF-A19B-C5587DFB042E}" type="slidenum">
              <a:rPr lang="en-US"/>
              <a:pPr/>
              <a:t>17</a:t>
            </a:fld>
            <a:endParaRPr lang="en-US"/>
          </a:p>
        </p:txBody>
      </p:sp>
      <p:sp>
        <p:nvSpPr>
          <p:cNvPr id="40962" name="Rectangle 2"/>
          <p:cNvSpPr>
            <a:spLocks noRo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b="1"/>
              <a:t>At this point we want to emphasize that we didn’t replace the homepage with the News Blog – we integrated the two. </a:t>
            </a:r>
          </a:p>
          <a:p>
            <a:endParaRPr lang="en-US" b="1"/>
          </a:p>
          <a:p>
            <a:pPr>
              <a:buFontTx/>
              <a:buChar char="•"/>
            </a:pPr>
            <a:r>
              <a:rPr lang="en-US"/>
              <a:t>We used a free blog to act as a secondary content management system for our site</a:t>
            </a:r>
          </a:p>
          <a:p>
            <a:pPr>
              <a:buFontTx/>
              <a:buChar char="•"/>
            </a:pPr>
            <a:r>
              <a:rPr lang="en-US"/>
              <a:t>Using the blog gives us access to functionality like integrated commenting, tagging and archiving, which are not features of our County-provided system</a:t>
            </a:r>
          </a:p>
          <a:p>
            <a:endParaRPr lang="en-US"/>
          </a:p>
          <a:p>
            <a:r>
              <a:rPr lang="en-US" b="1"/>
              <a:t>We did contemplate the wisdom of putting our News content on Google instead of the official County site –</a:t>
            </a:r>
            <a:r>
              <a:rPr lang="en-US"/>
              <a:t> </a:t>
            </a:r>
          </a:p>
          <a:p>
            <a:pPr lvl="1">
              <a:buFontTx/>
              <a:buChar char="•"/>
            </a:pPr>
            <a:r>
              <a:rPr lang="en-US"/>
              <a:t>Because if Google goes away, our News Blog goes with it….</a:t>
            </a:r>
          </a:p>
          <a:p>
            <a:pPr lvl="1">
              <a:buFontTx/>
              <a:buChar char="•"/>
            </a:pPr>
            <a:r>
              <a:rPr lang="en-US"/>
              <a:t>But we decided that if Google goes away, we most likely have MUCH bigger problems.</a:t>
            </a:r>
          </a:p>
          <a:p>
            <a:pPr lvl="1">
              <a:buFontTx/>
              <a:buChar char="•"/>
            </a:pPr>
            <a:r>
              <a:rPr lang="en-US"/>
              <a:t>Also – ONLY our news content is on blogger, and we were willing to risk losing it</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E52D6E-721C-4953-9926-B1C44147D817}" type="slidenum">
              <a:rPr lang="en-US"/>
              <a:pPr/>
              <a:t>18</a:t>
            </a:fld>
            <a:endParaRPr lang="en-US"/>
          </a:p>
        </p:txBody>
      </p:sp>
      <p:sp>
        <p:nvSpPr>
          <p:cNvPr id="34818" name="Rectangle 2"/>
          <p:cNvSpPr>
            <a:spLocks noRot="1" noChangeArrowheads="1" noTextEdit="1"/>
          </p:cNvSpPr>
          <p:nvPr>
            <p:ph type="sldImg"/>
          </p:nvPr>
        </p:nvSpPr>
        <p:spPr>
          <a:ln/>
        </p:spPr>
      </p:sp>
      <p:sp>
        <p:nvSpPr>
          <p:cNvPr id="34819" name="Rectangle 3"/>
          <p:cNvSpPr>
            <a:spLocks noGrp="1" noChangeArrowheads="1"/>
          </p:cNvSpPr>
          <p:nvPr>
            <p:ph type="body" idx="1"/>
          </p:nvPr>
        </p:nvSpPr>
        <p:spPr/>
        <p:txBody>
          <a:bodyPr/>
          <a:lstStyle/>
          <a:p>
            <a:r>
              <a:rPr lang="en-US" b="1"/>
              <a:t>Important Static information remains on the actual website.</a:t>
            </a:r>
            <a:endParaRPr lang="en-US"/>
          </a:p>
          <a:p>
            <a:pPr>
              <a:buFontTx/>
              <a:buChar char="•"/>
            </a:pPr>
            <a:r>
              <a:rPr lang="en-US"/>
              <a:t>Like Policies + Services information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5B9CE0-0172-4061-9AD9-A1FA70FD4786}" type="slidenum">
              <a:rPr lang="en-US"/>
              <a:pPr/>
              <a:t>19</a:t>
            </a:fld>
            <a:endParaRPr lang="en-US"/>
          </a:p>
        </p:txBody>
      </p:sp>
      <p:sp>
        <p:nvSpPr>
          <p:cNvPr id="36866" name="Rectangle 2"/>
          <p:cNvSpPr>
            <a:spLocks noRot="1" noChangeArrowheads="1" noTextEdit="1"/>
          </p:cNvSpPr>
          <p:nvPr>
            <p:ph type="sldImg"/>
          </p:nvPr>
        </p:nvSpPr>
        <p:spPr>
          <a:ln/>
        </p:spPr>
      </p:sp>
      <p:sp>
        <p:nvSpPr>
          <p:cNvPr id="36867" name="Rectangle 3"/>
          <p:cNvSpPr>
            <a:spLocks noGrp="1" noChangeArrowheads="1"/>
          </p:cNvSpPr>
          <p:nvPr>
            <p:ph type="body" idx="1"/>
          </p:nvPr>
        </p:nvSpPr>
        <p:spPr/>
        <p:txBody>
          <a:bodyPr/>
          <a:lstStyle/>
          <a:p>
            <a:r>
              <a:rPr lang="en-US" b="1"/>
              <a:t>Hours and Locations, and that sort of thing</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8DEEA-25B6-4A79-9202-8942EAB30E19}" type="slidenum">
              <a:rPr lang="en-US"/>
              <a:pPr/>
              <a:t>20</a:t>
            </a:fld>
            <a:endParaRPr lang="en-US"/>
          </a:p>
        </p:txBody>
      </p:sp>
      <p:sp>
        <p:nvSpPr>
          <p:cNvPr id="96258" name="Rectangle 2"/>
          <p:cNvSpPr>
            <a:spLocks noRot="1" noChangeArrowheads="1" noTextEdit="1"/>
          </p:cNvSpPr>
          <p:nvPr>
            <p:ph type="sldImg"/>
          </p:nvPr>
        </p:nvSpPr>
        <p:spPr>
          <a:ln/>
        </p:spPr>
      </p:sp>
      <p:sp>
        <p:nvSpPr>
          <p:cNvPr id="96259" name="Rectangle 3"/>
          <p:cNvSpPr>
            <a:spLocks noGrp="1" noChangeArrowheads="1"/>
          </p:cNvSpPr>
          <p:nvPr>
            <p:ph type="body" idx="1"/>
          </p:nvPr>
        </p:nvSpPr>
        <p:spPr/>
        <p:txBody>
          <a:bodyPr/>
          <a:lstStyle/>
          <a:p>
            <a:r>
              <a:rPr lang="en-US" b="1"/>
              <a:t>So what does go on the blog?</a:t>
            </a:r>
          </a:p>
          <a:p>
            <a:endParaRPr lang="en-US" b="1"/>
          </a:p>
          <a:p>
            <a:r>
              <a:rPr lang="en-US" b="1"/>
              <a:t>Lots of News and Event Information about -</a:t>
            </a:r>
          </a:p>
          <a:p>
            <a:pPr>
              <a:buFontTx/>
              <a:buChar char="•"/>
            </a:pPr>
            <a:r>
              <a:rPr lang="en-US"/>
              <a:t>Art exhibits</a:t>
            </a:r>
          </a:p>
          <a:p>
            <a:pPr>
              <a:buFontTx/>
              <a:buChar char="•"/>
            </a:pPr>
            <a:r>
              <a:rPr lang="en-US"/>
              <a:t>Author Events</a:t>
            </a:r>
          </a:p>
          <a:p>
            <a:pPr>
              <a:buFontTx/>
              <a:buChar char="•"/>
            </a:pPr>
            <a:r>
              <a:rPr lang="en-US"/>
              <a:t>Budget updates</a:t>
            </a:r>
          </a:p>
          <a:p>
            <a:pPr>
              <a:buFontTx/>
              <a:buChar char="•"/>
            </a:pPr>
            <a:r>
              <a:rPr lang="en-US"/>
              <a:t>System outage messages</a:t>
            </a:r>
          </a:p>
          <a:p>
            <a:pPr>
              <a:buFontTx/>
              <a:buChar char="•"/>
            </a:pPr>
            <a:r>
              <a:rPr lang="en-US"/>
              <a:t>Photos and video of past events</a:t>
            </a:r>
          </a:p>
          <a:p>
            <a:pPr>
              <a:buFontTx/>
              <a:buChar char="•"/>
            </a:pPr>
            <a:r>
              <a:rPr lang="en-US"/>
              <a:t>Anything else that’s interesting but not permanent</a:t>
            </a:r>
          </a:p>
          <a:p>
            <a:pPr>
              <a:buFontTx/>
              <a:buChar char="•"/>
            </a:pPr>
            <a:r>
              <a:rPr lang="en-US"/>
              <a:t>These are things that could have been press releases in the past – now they’re News Blog articles</a:t>
            </a:r>
          </a:p>
          <a:p>
            <a:pPr>
              <a:buFontTx/>
              <a:buChar char="•"/>
            </a:pPr>
            <a:r>
              <a:rPr lang="en-US"/>
              <a:t>Once we started using the blog to promote the programs our users were already interested in – like Summer Reading, our Annual One Book Program, our Used Book Sales - we had a huge, instant audience reading it.</a:t>
            </a:r>
          </a:p>
          <a:p>
            <a:endParaRPr lang="en-US"/>
          </a:p>
          <a:p>
            <a:pPr>
              <a:buFontTx/>
              <a:buChar char="•"/>
            </a:pPr>
            <a:endParaRPr lang="en-US"/>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407D6E-690F-4051-AB77-93E68055B17E}" type="slidenum">
              <a:rPr lang="en-US"/>
              <a:pPr/>
              <a:t>21</a:t>
            </a:fld>
            <a:endParaRPr lang="en-US"/>
          </a:p>
        </p:txBody>
      </p:sp>
      <p:sp>
        <p:nvSpPr>
          <p:cNvPr id="14338" name="Rectangle 2"/>
          <p:cNvSpPr>
            <a:spLocks noRot="1" noChangeArrowheads="1" noTextEdit="1"/>
          </p:cNvSpPr>
          <p:nvPr>
            <p:ph type="sldImg"/>
          </p:nvPr>
        </p:nvSpPr>
        <p:spPr>
          <a:ln/>
        </p:spPr>
      </p:sp>
      <p:sp>
        <p:nvSpPr>
          <p:cNvPr id="14339" name="Rectangle 3"/>
          <p:cNvSpPr>
            <a:spLocks noGrp="1" noChangeArrowheads="1"/>
          </p:cNvSpPr>
          <p:nvPr>
            <p:ph type="body" idx="1"/>
          </p:nvPr>
        </p:nvSpPr>
        <p:spPr/>
        <p:txBody>
          <a:bodyPr/>
          <a:lstStyle/>
          <a:p>
            <a:r>
              <a:rPr lang="en-US" b="1"/>
              <a:t>So how did we do this? What tools did we use?</a:t>
            </a:r>
          </a:p>
          <a:p>
            <a:r>
              <a:rPr lang="en-US"/>
              <a:t>We went for the FREE stuff.</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7F6C4E-12B5-4D47-A800-3FDD836C7AD6}" type="slidenum">
              <a:rPr lang="en-US"/>
              <a:pPr/>
              <a:t>22</a:t>
            </a:fld>
            <a:endParaRPr lang="en-US"/>
          </a:p>
        </p:txBody>
      </p:sp>
      <p:sp>
        <p:nvSpPr>
          <p:cNvPr id="50178" name="Rectangle 2"/>
          <p:cNvSpPr>
            <a:spLocks noRo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b="1"/>
              <a:t>We chose Google’s Blogger for our News Blog.</a:t>
            </a:r>
          </a:p>
          <a:p>
            <a:pPr>
              <a:buFontTx/>
              <a:buChar char="•"/>
            </a:pPr>
            <a:r>
              <a:rPr lang="en-US"/>
              <a:t>This may surprise you, because it’s not known to be the most sophisticated platform </a:t>
            </a:r>
          </a:p>
          <a:p>
            <a:pPr>
              <a:buFontTx/>
              <a:buChar char="•"/>
            </a:pPr>
            <a:endParaRPr lang="en-US"/>
          </a:p>
          <a:p>
            <a:r>
              <a:rPr lang="en-US" b="1"/>
              <a:t>BUT it has a few great advantages – </a:t>
            </a:r>
          </a:p>
          <a:p>
            <a:pPr>
              <a:buFontTx/>
              <a:buChar char="•"/>
            </a:pPr>
            <a:r>
              <a:rPr lang="en-US"/>
              <a:t>It’s really easy to use</a:t>
            </a:r>
          </a:p>
          <a:p>
            <a:pPr>
              <a:buFontTx/>
              <a:buChar char="•"/>
            </a:pPr>
            <a:r>
              <a:rPr lang="en-US"/>
              <a:t>This was crucial because we wanted to recruit other – less tech savvy staff – to write for our blog</a:t>
            </a:r>
          </a:p>
          <a:p>
            <a:pPr>
              <a:buFontTx/>
              <a:buChar char="•"/>
            </a:pPr>
            <a:r>
              <a:rPr lang="en-US"/>
              <a:t>And it supports tagging really well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E4CC3F-4D46-4406-97FF-85A95E66A272}" type="slidenum">
              <a:rPr lang="en-US"/>
              <a:pPr/>
              <a:t>23</a:t>
            </a:fld>
            <a:endParaRPr lang="en-US"/>
          </a:p>
        </p:txBody>
      </p:sp>
      <p:sp>
        <p:nvSpPr>
          <p:cNvPr id="110594" name="Rectangle 2"/>
          <p:cNvSpPr>
            <a:spLocks noRo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US" b="1"/>
              <a:t>This was important because, by using the free Yahoo Pipes tool</a:t>
            </a:r>
          </a:p>
          <a:p>
            <a:pPr>
              <a:buFontTx/>
              <a:buChar char="•"/>
            </a:pPr>
            <a:r>
              <a:rPr lang="en-US" b="1"/>
              <a:t>We can filter the News Posts by tag </a:t>
            </a:r>
          </a:p>
          <a:p>
            <a:pPr>
              <a:buFontTx/>
              <a:buChar char="•"/>
            </a:pPr>
            <a:r>
              <a:rPr lang="en-US" b="1"/>
              <a:t>And then create feeds based on those tags</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D8AD5-FA77-411C-B735-E95464E85555}" type="slidenum">
              <a:rPr lang="en-US"/>
              <a:pPr/>
              <a:t>24</a:t>
            </a:fld>
            <a:endParaRPr lang="en-US"/>
          </a:p>
        </p:txBody>
      </p:sp>
      <p:sp>
        <p:nvSpPr>
          <p:cNvPr id="112642" name="Rectangle 2"/>
          <p:cNvSpPr>
            <a:spLocks noRo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US" b="1"/>
              <a:t>Then we use FeedBurner to display the tagged feed on the Home Page</a:t>
            </a:r>
          </a:p>
          <a:p>
            <a:pPr>
              <a:buFontTx/>
              <a:buChar char="•"/>
            </a:pPr>
            <a:r>
              <a:rPr lang="en-US"/>
              <a:t>And allow people to subscribe to the News Blog by RSS or email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B6D396-9BDA-47AD-8083-AFD068745F77}" type="slidenum">
              <a:rPr lang="en-US"/>
              <a:pPr/>
              <a:t>25</a:t>
            </a:fld>
            <a:endParaRPr lang="en-US"/>
          </a:p>
        </p:txBody>
      </p:sp>
      <p:sp>
        <p:nvSpPr>
          <p:cNvPr id="19458" name="Rectangle 2"/>
          <p:cNvSpPr>
            <a:spLocks noRot="1" noChangeArrowheads="1" noTextEdit="1"/>
          </p:cNvSpPr>
          <p:nvPr>
            <p:ph type="sldImg"/>
          </p:nvPr>
        </p:nvSpPr>
        <p:spPr>
          <a:ln/>
        </p:spPr>
      </p:sp>
      <p:sp>
        <p:nvSpPr>
          <p:cNvPr id="19459" name="Rectangle 3"/>
          <p:cNvSpPr>
            <a:spLocks noGrp="1" noChangeArrowheads="1"/>
          </p:cNvSpPr>
          <p:nvPr>
            <p:ph type="body" idx="1"/>
          </p:nvPr>
        </p:nvSpPr>
        <p:spPr/>
        <p:txBody>
          <a:bodyPr/>
          <a:lstStyle/>
          <a:p>
            <a:pPr>
              <a:lnSpc>
                <a:spcPct val="80000"/>
              </a:lnSpc>
            </a:pPr>
            <a:r>
              <a:rPr lang="en-US" sz="1000" b="1"/>
              <a:t>So looking back at our goals – </a:t>
            </a:r>
          </a:p>
          <a:p>
            <a:pPr>
              <a:lnSpc>
                <a:spcPct val="80000"/>
              </a:lnSpc>
              <a:buFontTx/>
              <a:buChar char="•"/>
            </a:pPr>
            <a:r>
              <a:rPr lang="en-US" sz="1000"/>
              <a:t>What did we achieve by creating our News Blog this way?</a:t>
            </a:r>
          </a:p>
          <a:p>
            <a:pPr>
              <a:lnSpc>
                <a:spcPct val="80000"/>
              </a:lnSpc>
            </a:pPr>
            <a:endParaRPr lang="en-US" sz="1000"/>
          </a:p>
          <a:p>
            <a:pPr>
              <a:lnSpc>
                <a:spcPct val="80000"/>
              </a:lnSpc>
            </a:pPr>
            <a:endParaRPr lang="en-US" sz="1000"/>
          </a:p>
          <a:p>
            <a:pPr>
              <a:lnSpc>
                <a:spcPct val="80000"/>
              </a:lnSpc>
            </a:pPr>
            <a:endParaRPr lang="en-US" sz="10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DCC467-D3DD-455E-B2AF-4B2AEC0FFE05}" type="slidenum">
              <a:rPr lang="en-US"/>
              <a:pPr/>
              <a:t>26</a:t>
            </a:fld>
            <a:endParaRPr lang="en-US"/>
          </a:p>
        </p:txBody>
      </p:sp>
      <p:sp>
        <p:nvSpPr>
          <p:cNvPr id="69634" name="Rectangle 2"/>
          <p:cNvSpPr>
            <a:spLocks noRo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b="1"/>
              <a:t>Our first goal: we needed a more modern platform to better hold our news and event information</a:t>
            </a:r>
          </a:p>
          <a:p>
            <a:pPr>
              <a:buFontTx/>
              <a:buChar char="•"/>
            </a:pPr>
            <a:endParaRPr lang="en-US" b="1"/>
          </a:p>
          <a:p>
            <a:r>
              <a:rPr lang="en-US" b="1"/>
              <a:t>Functionally, the blog platform gives us -</a:t>
            </a:r>
          </a:p>
          <a:p>
            <a:pPr>
              <a:buFontTx/>
              <a:buChar char="•"/>
            </a:pPr>
            <a:r>
              <a:rPr lang="en-US"/>
              <a:t>A great “container” for news – each entry gets it’s own page, with a URL for linking and a place for comments</a:t>
            </a:r>
          </a:p>
          <a:p>
            <a:pPr>
              <a:buFontTx/>
              <a:buChar char="•"/>
            </a:pPr>
            <a:r>
              <a:rPr lang="en-US"/>
              <a:t>Users can subscribe to our content by RSS or email, or by following us on Facebook or twitter</a:t>
            </a:r>
          </a:p>
          <a:p>
            <a:pPr>
              <a:buFontTx/>
              <a:buChar char="•"/>
            </a:pPr>
            <a:r>
              <a:rPr lang="en-US"/>
              <a:t>The Blog is great for posting about emergencies like power outages, because you can post to blogger from your phone</a:t>
            </a:r>
          </a:p>
          <a:p>
            <a:pPr>
              <a:buFontTx/>
              <a:buChar char="•"/>
            </a:pPr>
            <a:r>
              <a:rPr lang="en-US"/>
              <a:t>And when a program or initiative comes up, we don’t need to create a whole new platform to talk about it – we just add it to the News Blog, because our audience is already there</a:t>
            </a:r>
          </a:p>
          <a:p>
            <a:pPr>
              <a:buFontTx/>
              <a:buChar char="•"/>
            </a:pPr>
            <a:r>
              <a:rPr lang="en-US"/>
              <a:t>The News Blog has become THE PLACE to talk about anything related to our Library</a:t>
            </a:r>
          </a:p>
          <a:p>
            <a:pPr>
              <a:buFontTx/>
              <a:buChar char="•"/>
            </a:pPr>
            <a:endParaRPr lang="en-US"/>
          </a:p>
          <a:p>
            <a:pPr>
              <a:buFontTx/>
              <a:buChar char="•"/>
            </a:pPr>
            <a:endParaRPr lang="en-US"/>
          </a:p>
          <a:p>
            <a:endParaRPr lang="en-US"/>
          </a:p>
          <a:p>
            <a:endParaRPr lang="en-US"/>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6323E7-5BC0-4A0D-91BD-949CE2322648}" type="slidenum">
              <a:rPr lang="en-US"/>
              <a:pPr/>
              <a:t>27</a:t>
            </a:fld>
            <a:endParaRPr lang="en-US"/>
          </a:p>
        </p:txBody>
      </p:sp>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b="1"/>
              <a:t>And now that we have an built-in audience there’s also room to indulge in the smaller, fun things – like writing about our Butterfly Garden.</a:t>
            </a:r>
          </a:p>
          <a:p>
            <a:endParaRPr lang="en-US" b="1"/>
          </a:p>
          <a:p>
            <a:r>
              <a:rPr lang="en-US" b="1"/>
              <a:t>This is great because -</a:t>
            </a:r>
            <a:r>
              <a:rPr lang="en-US"/>
              <a:t> </a:t>
            </a:r>
          </a:p>
          <a:p>
            <a:pPr>
              <a:buFontTx/>
              <a:buChar char="•"/>
            </a:pPr>
            <a:r>
              <a:rPr lang="en-US"/>
              <a:t>Our readers seem to enjoy posts like this</a:t>
            </a:r>
          </a:p>
          <a:p>
            <a:pPr>
              <a:buFontTx/>
              <a:buChar char="•"/>
            </a:pPr>
            <a:r>
              <a:rPr lang="en-US"/>
              <a:t>And our statistics show that most people who come to the blog for one piece of news then go on to read more articles</a:t>
            </a:r>
          </a:p>
          <a:p>
            <a:pPr>
              <a:buFontTx/>
              <a:buChar char="•"/>
            </a:pPr>
            <a:endParaRPr lang="en-US"/>
          </a:p>
          <a:p>
            <a:pPr>
              <a:buFontTx/>
              <a:buChar char="•"/>
            </a:pPr>
            <a:endParaRPr lang="en-US"/>
          </a:p>
          <a:p>
            <a:endParaRPr lang="en-US"/>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8ECC0D-5F1C-42A0-9848-5DA9A1EC25BA}" type="slidenum">
              <a:rPr lang="en-US"/>
              <a:pPr/>
              <a:t>28</a:t>
            </a:fld>
            <a:endParaRPr lang="en-US"/>
          </a:p>
        </p:txBody>
      </p:sp>
      <p:sp>
        <p:nvSpPr>
          <p:cNvPr id="123906" name="Rectangle 2"/>
          <p:cNvSpPr>
            <a:spLocks noRot="1" noChangeArrowheads="1" noTextEdit="1"/>
          </p:cNvSpPr>
          <p:nvPr>
            <p:ph type="sldImg"/>
          </p:nvPr>
        </p:nvSpPr>
        <p:spPr>
          <a:ln/>
        </p:spPr>
      </p:sp>
      <p:sp>
        <p:nvSpPr>
          <p:cNvPr id="123907" name="Rectangle 3"/>
          <p:cNvSpPr>
            <a:spLocks noGrp="1" noChangeArrowheads="1"/>
          </p:cNvSpPr>
          <p:nvPr>
            <p:ph type="body" idx="1"/>
          </p:nvPr>
        </p:nvSpPr>
        <p:spPr/>
        <p:txBody>
          <a:bodyPr/>
          <a:lstStyle/>
          <a:p>
            <a:r>
              <a:rPr lang="en-US" b="1"/>
              <a:t>Our second goal:  We wanted to present the Library as a single system, but also give each of the branches a unique online presence</a:t>
            </a:r>
          </a:p>
          <a:p>
            <a:endParaRPr lang="en-US" b="1"/>
          </a:p>
          <a:p>
            <a:pPr>
              <a:buFontTx/>
              <a:buChar char="•"/>
            </a:pPr>
            <a:r>
              <a:rPr lang="en-US"/>
              <a:t>We did that by filtering the news feed to target specific groups within our larger community</a:t>
            </a:r>
          </a:p>
          <a:p>
            <a:pPr>
              <a:buFontTx/>
              <a:buChar char="•"/>
            </a:pPr>
            <a:r>
              <a:rPr lang="en-US"/>
              <a:t>Most branches have a staff member who write posts about things exclusive to their branch or neighborhood</a:t>
            </a:r>
          </a:p>
          <a:p>
            <a:pPr>
              <a:buFontTx/>
              <a:buChar char="•"/>
            </a:pPr>
            <a:r>
              <a:rPr lang="en-US"/>
              <a:t>Now visitors to our site who come looking for hours information are finding a vibrant community of other engaged library patrons</a:t>
            </a:r>
          </a:p>
          <a:p>
            <a:pPr>
              <a:buFontTx/>
              <a:buChar char="•"/>
            </a:pP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B3DE48-57BC-4583-AF00-27442B400EB3}" type="slidenum">
              <a:rPr lang="en-US"/>
              <a:pPr/>
              <a:t>29</a:t>
            </a:fld>
            <a:endParaRPr lang="en-US"/>
          </a:p>
        </p:txBody>
      </p:sp>
      <p:sp>
        <p:nvSpPr>
          <p:cNvPr id="76802" name="Rectangle 2"/>
          <p:cNvSpPr>
            <a:spLocks noRo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b="1"/>
              <a:t>Our third goal: We wanted to create a place for community engagement about the Library</a:t>
            </a:r>
          </a:p>
          <a:p>
            <a:endParaRPr lang="en-US" b="1"/>
          </a:p>
          <a:p>
            <a:r>
              <a:rPr lang="en-US" b="1"/>
              <a:t>This was probably our biggest goal, and our biggest success – </a:t>
            </a:r>
          </a:p>
          <a:p>
            <a:pPr>
              <a:buFontTx/>
              <a:buChar char="•"/>
            </a:pPr>
            <a:r>
              <a:rPr lang="en-US"/>
              <a:t>We see comments on many different kinds of posts </a:t>
            </a:r>
          </a:p>
          <a:p>
            <a:pPr>
              <a:buFontTx/>
              <a:buChar char="•"/>
            </a:pPr>
            <a:r>
              <a:rPr lang="en-US"/>
              <a:t>Commenting on the News Blog, and on Facebook and Twitter, has actually exceeded our expectations</a:t>
            </a:r>
          </a:p>
          <a:p>
            <a:pPr>
              <a:buFontTx/>
              <a:buChar char="•"/>
            </a:pPr>
            <a:r>
              <a:rPr lang="en-US"/>
              <a:t>For example this post - asking our patrons what they thought about a new building - got 36 comments.</a:t>
            </a:r>
          </a:p>
          <a:p>
            <a:pPr>
              <a:buFontTx/>
              <a:buChar char="•"/>
            </a:pPr>
            <a:endParaRPr lang="en-US"/>
          </a:p>
          <a:p>
            <a:pPr>
              <a:buFontTx/>
              <a:buChar char="•"/>
            </a:pPr>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A31B1F-FA41-4744-BFCA-CD3412999758}" type="slidenum">
              <a:rPr lang="en-US"/>
              <a:pPr/>
              <a:t>30</a:t>
            </a:fld>
            <a:endParaRPr lang="en-US"/>
          </a:p>
        </p:txBody>
      </p:sp>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b="1"/>
              <a:t>We also get lots of coverage from local News Outlets, because they are following our News Blog too </a:t>
            </a:r>
          </a:p>
          <a:p>
            <a:pPr>
              <a:buFontTx/>
              <a:buChar char="•"/>
            </a:pPr>
            <a:r>
              <a:rPr lang="en-US"/>
              <a:t>This article is from a local news site. The headline reads “Library Staff Monitoring New Catalog System” </a:t>
            </a:r>
          </a:p>
          <a:p>
            <a:pPr>
              <a:buFontTx/>
              <a:buChar char="•"/>
            </a:pPr>
            <a:r>
              <a:rPr lang="en-US"/>
              <a:t>The article linked back to one of our own news posts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9B1747-0C15-4428-ABD0-82C082872B83}" type="slidenum">
              <a:rPr lang="en-US"/>
              <a:pPr/>
              <a:t>31</a:t>
            </a:fld>
            <a:endParaRPr lang="en-US"/>
          </a:p>
        </p:txBody>
      </p:sp>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US"/>
              <a:t>We sometimes get picked up by the TV news web sites, too, giving us even more exposure.</a:t>
            </a:r>
          </a:p>
          <a:p>
            <a:endParaRPr lang="en-US"/>
          </a:p>
          <a:p>
            <a:pPr>
              <a:buFontTx/>
              <a:buChar char="•"/>
            </a:pPr>
            <a:r>
              <a:rPr lang="en-US"/>
              <a:t>This kind of unsolicited news coverage was an unexpected benefit of creating the News Blog</a:t>
            </a:r>
          </a:p>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3DC327-E3A5-4287-9E53-6F8BCADD11B1}" type="slidenum">
              <a:rPr lang="en-US"/>
              <a:pPr/>
              <a:t>32</a:t>
            </a:fld>
            <a:endParaRPr lang="en-US"/>
          </a:p>
        </p:txBody>
      </p:sp>
      <p:sp>
        <p:nvSpPr>
          <p:cNvPr id="107522" name="Rectangle 2"/>
          <p:cNvSpPr>
            <a:spLocks noRo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a:t>Last month when we were going through the transition to our new ILS, we saw about </a:t>
            </a:r>
            <a:r>
              <a:rPr lang="en-US" b="1"/>
              <a:t>750 visits to the News Blog a day</a:t>
            </a:r>
            <a:r>
              <a:rPr lang="en-US"/>
              <a:t>.</a:t>
            </a:r>
          </a:p>
          <a:p>
            <a:endParaRPr lang="en-US"/>
          </a:p>
          <a:p>
            <a:pPr>
              <a:buFontTx/>
              <a:buChar char="•"/>
            </a:pPr>
            <a:r>
              <a:rPr lang="en-US"/>
              <a:t>Every time we write about a big event, we see a spike in readership that ultimately increases our regular audience.</a:t>
            </a:r>
          </a:p>
          <a:p>
            <a:endParaRPr lang="en-US"/>
          </a:p>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A1A921-A8EB-412E-8958-F95F016AE960}" type="slidenum">
              <a:rPr lang="en-US"/>
              <a:pPr/>
              <a:t>33</a:t>
            </a:fld>
            <a:endParaRPr lang="en-US"/>
          </a:p>
        </p:txBody>
      </p:sp>
      <p:sp>
        <p:nvSpPr>
          <p:cNvPr id="75778" name="Rectangle 2"/>
          <p:cNvSpPr>
            <a:spLocks noRo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US" b="1"/>
              <a:t>However, there have been some growing pains.</a:t>
            </a:r>
          </a:p>
          <a:p>
            <a:endParaRPr lang="en-US" b="1"/>
          </a:p>
          <a:p>
            <a:r>
              <a:rPr lang="en-US" b="1"/>
              <a:t>Because -</a:t>
            </a:r>
          </a:p>
          <a:p>
            <a:pPr>
              <a:buFontTx/>
              <a:buChar char="•"/>
            </a:pPr>
            <a:r>
              <a:rPr lang="en-US"/>
              <a:t>We were inventing this as we went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B2339D-355A-40AD-86EB-860099EB7B0F}" type="slidenum">
              <a:rPr lang="en-US"/>
              <a:pPr/>
              <a:t>34</a:t>
            </a:fld>
            <a:endParaRPr lang="en-US"/>
          </a:p>
        </p:txBody>
      </p:sp>
      <p:sp>
        <p:nvSpPr>
          <p:cNvPr id="17410" name="Rectangle 2"/>
          <p:cNvSpPr>
            <a:spLocks noRo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a:t>We couldn’t find an existing model to follow, and social media engagement was still so new.</a:t>
            </a:r>
          </a:p>
          <a:p>
            <a:r>
              <a:rPr lang="en-US" b="1"/>
              <a:t>Other Libraries had blogs, but we couldn’t find anyone with the network that we were trying to create.</a:t>
            </a:r>
          </a:p>
          <a:p>
            <a:endParaRPr lang="en-US" b="1"/>
          </a:p>
          <a:p>
            <a:r>
              <a:rPr lang="en-US" b="1"/>
              <a:t>So at first we thought we needed 8 blogs – one for each branch. </a:t>
            </a:r>
          </a:p>
          <a:p>
            <a:pPr lvl="1">
              <a:buFontTx/>
              <a:buChar char="•"/>
            </a:pPr>
            <a:r>
              <a:rPr lang="en-US"/>
              <a:t>During development we realized that a single archive was better than 8 separate silos.  </a:t>
            </a:r>
          </a:p>
          <a:p>
            <a:pPr lvl="1">
              <a:buFontTx/>
              <a:buChar char="•"/>
            </a:pPr>
            <a:r>
              <a:rPr lang="en-US"/>
              <a:t>So we only needed One Blog, tagged to send posts out to the branch pages</a:t>
            </a:r>
          </a:p>
          <a:p>
            <a:r>
              <a:rPr lang="en-US" b="1"/>
              <a:t> </a:t>
            </a:r>
          </a:p>
          <a:p>
            <a:r>
              <a:rPr lang="en-US" b="1"/>
              <a:t>But our Biggest growing pain was around Community Engagement itself.</a:t>
            </a:r>
          </a:p>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8ABB56-F8A9-477A-AC61-F6DD06EC216F}" type="slidenum">
              <a:rPr lang="en-US"/>
              <a:pPr/>
              <a:t>35</a:t>
            </a:fld>
            <a:endParaRPr lang="en-US"/>
          </a:p>
        </p:txBody>
      </p:sp>
      <p:sp>
        <p:nvSpPr>
          <p:cNvPr id="72706" name="Rectangle 2"/>
          <p:cNvSpPr>
            <a:spLocks noRo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b="1"/>
              <a:t>One of our most important goals had been to provide a forum for Community Engagement – which we got</a:t>
            </a:r>
          </a:p>
          <a:p>
            <a:endParaRPr lang="en-US" sz="1600" b="1"/>
          </a:p>
          <a:p>
            <a:r>
              <a:rPr lang="en-US" sz="1600" b="1"/>
              <a:t>Here is a post from last year</a:t>
            </a:r>
            <a:r>
              <a:rPr lang="en-US" b="1"/>
              <a:t> about a possible Branch Relocation</a:t>
            </a:r>
          </a:p>
          <a:p>
            <a:pPr>
              <a:buFontTx/>
              <a:buChar char="•"/>
            </a:pPr>
            <a:r>
              <a:rPr lang="en-US"/>
              <a:t>It was IMMEDEATELY picked up by local media and local listserves</a:t>
            </a:r>
          </a:p>
          <a:p>
            <a:pPr>
              <a:buFontTx/>
              <a:buChar char="•"/>
            </a:pPr>
            <a:r>
              <a:rPr lang="en-US"/>
              <a:t>Our first post on the subject got 113 comments, many of which were very unhappy</a:t>
            </a:r>
          </a:p>
          <a:p>
            <a:pPr>
              <a:buFontTx/>
              <a:buChar char="•"/>
            </a:pPr>
            <a:r>
              <a:rPr lang="en-US"/>
              <a:t>This was overwhelming to us</a:t>
            </a:r>
          </a:p>
          <a:p>
            <a:pPr>
              <a:buFontTx/>
              <a:buChar char="•"/>
            </a:pPr>
            <a:r>
              <a:rPr lang="en-US"/>
              <a:t>It was also very uncomfortable for Library management and for our Public Relations staff</a:t>
            </a:r>
          </a:p>
          <a:p>
            <a:pPr>
              <a:buFontTx/>
              <a:buChar char="•"/>
            </a:pPr>
            <a:r>
              <a:rPr lang="en-US"/>
              <a:t>We realized that we’d failed to make sure that Library management was as comfortable being on the receiving end of negative social media engagement as we were</a:t>
            </a:r>
          </a:p>
          <a:p>
            <a:pPr>
              <a:buFontTx/>
              <a:buChar char="•"/>
            </a:pPr>
            <a:endParaRPr lang="en-US" b="1"/>
          </a:p>
          <a:p>
            <a:r>
              <a:rPr lang="en-US" b="1"/>
              <a:t>This was when we discovered that we needed a plan to deal with negative community engagement on the News Blog.</a:t>
            </a:r>
            <a:endParaRPr lang="en-US"/>
          </a:p>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006DD0-CDA8-4AEC-A227-E6F77C0F8210}" type="slidenum">
              <a:rPr lang="en-US"/>
              <a:pPr/>
              <a:t>36</a:t>
            </a:fld>
            <a:endParaRPr lang="en-US"/>
          </a:p>
        </p:txBody>
      </p:sp>
      <p:sp>
        <p:nvSpPr>
          <p:cNvPr id="59394" name="Rectangle 2"/>
          <p:cNvSpPr>
            <a:spLocks noRo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b="1"/>
              <a:t>Here are a few more examples of Community Engagement Gone Wild -</a:t>
            </a:r>
          </a:p>
          <a:p>
            <a:pPr>
              <a:buFontTx/>
              <a:buChar char="•"/>
            </a:pPr>
            <a:r>
              <a:rPr lang="en-US"/>
              <a:t>A post about a change in Library hours got 71 comments – some unhappy, some supportive.</a:t>
            </a:r>
          </a:p>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E4D0A-BC4B-457D-B387-6B7FD151DEA5}" type="slidenum">
              <a:rPr lang="en-US"/>
              <a:pPr/>
              <a:t>37</a:t>
            </a:fld>
            <a:endParaRPr lang="en-US"/>
          </a:p>
        </p:txBody>
      </p:sp>
      <p:sp>
        <p:nvSpPr>
          <p:cNvPr id="117762" name="Rectangle 2"/>
          <p:cNvSpPr>
            <a:spLocks noRot="1" noChangeArrowheads="1" noTextEdit="1"/>
          </p:cNvSpPr>
          <p:nvPr>
            <p:ph type="sldImg"/>
          </p:nvPr>
        </p:nvSpPr>
        <p:spPr>
          <a:ln/>
        </p:spPr>
      </p:sp>
      <p:sp>
        <p:nvSpPr>
          <p:cNvPr id="117763" name="Rectangle 3"/>
          <p:cNvSpPr>
            <a:spLocks noGrp="1" noChangeArrowheads="1"/>
          </p:cNvSpPr>
          <p:nvPr>
            <p:ph type="body" idx="1"/>
          </p:nvPr>
        </p:nvSpPr>
        <p:spPr/>
        <p:txBody>
          <a:bodyPr/>
          <a:lstStyle/>
          <a:p>
            <a:r>
              <a:rPr lang="en-US" b="1"/>
              <a:t>And a post about the impact of the Library budget cuts got 21 comments.</a:t>
            </a:r>
          </a:p>
          <a:p>
            <a:endParaRPr lang="en-US" b="1"/>
          </a:p>
          <a:p>
            <a:r>
              <a:rPr lang="en-US" b="1"/>
              <a:t>Cleary, our patrons were becoming comfortable interacting with us on the News Blog, but no everyone was on their best behavior.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FD7CFD-C3A2-4E91-B8D7-64837A4DF716}" type="slidenum">
              <a:rPr lang="en-US"/>
              <a:pPr/>
              <a:t>38</a:t>
            </a:fld>
            <a:endParaRPr lang="en-US"/>
          </a:p>
        </p:txBody>
      </p:sp>
      <p:sp>
        <p:nvSpPr>
          <p:cNvPr id="78850" name="Rectangle 2"/>
          <p:cNvSpPr>
            <a:spLocks noRo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b="1"/>
              <a:t>So the first thing we did was refine our comment policy, to give us greater discretion in moderating comments.</a:t>
            </a:r>
            <a:r>
              <a:rPr lang="en-US"/>
              <a:t> </a:t>
            </a:r>
          </a:p>
          <a:p>
            <a:endParaRPr lang="en-US"/>
          </a:p>
          <a:p>
            <a:endParaRPr lang="en-US"/>
          </a:p>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58A514-27F9-475A-A459-A02D361CFAB3}" type="slidenum">
              <a:rPr lang="en-US"/>
              <a:pPr/>
              <a:t>39</a:t>
            </a:fld>
            <a:endParaRPr lang="en-US"/>
          </a:p>
        </p:txBody>
      </p:sp>
      <p:sp>
        <p:nvSpPr>
          <p:cNvPr id="119810" name="Rectangle 2"/>
          <p:cNvSpPr>
            <a:spLocks noRot="1" noChangeArrowheads="1" noTextEdit="1"/>
          </p:cNvSpPr>
          <p:nvPr>
            <p:ph type="sldImg"/>
          </p:nvPr>
        </p:nvSpPr>
        <p:spPr>
          <a:ln/>
        </p:spPr>
      </p:sp>
      <p:sp>
        <p:nvSpPr>
          <p:cNvPr id="119811" name="Rectangle 3"/>
          <p:cNvSpPr>
            <a:spLocks noGrp="1" noChangeArrowheads="1"/>
          </p:cNvSpPr>
          <p:nvPr>
            <p:ph type="body" idx="1"/>
          </p:nvPr>
        </p:nvSpPr>
        <p:spPr/>
        <p:txBody>
          <a:bodyPr/>
          <a:lstStyle/>
          <a:p>
            <a:r>
              <a:rPr lang="en-US" b="1"/>
              <a:t>Then we worked with Library Management to create a Governance plan for how we use the News Blog for Community Engagement</a:t>
            </a:r>
          </a:p>
          <a:p>
            <a:pPr>
              <a:buFontTx/>
              <a:buChar char="•"/>
            </a:pPr>
            <a:endParaRPr lang="en-US"/>
          </a:p>
          <a:p>
            <a:endParaRPr lang="en-US" b="1"/>
          </a:p>
          <a:p>
            <a:endParaRPr lang="en-US" b="1"/>
          </a:p>
          <a:p>
            <a:endParaRPr lang="en-US"/>
          </a:p>
          <a:p>
            <a:pPr>
              <a:buFontTx/>
              <a:buChar char="•"/>
            </a:pPr>
            <a:endParaRPr lang="en-US"/>
          </a:p>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84DE22-0CD4-4DB2-B542-0897EBF698EA}" type="slidenum">
              <a:rPr lang="en-US"/>
              <a:pPr/>
              <a:t>40</a:t>
            </a:fld>
            <a:endParaRPr lang="en-US"/>
          </a:p>
        </p:txBody>
      </p:sp>
      <p:sp>
        <p:nvSpPr>
          <p:cNvPr id="135170" name="Rectangle 2"/>
          <p:cNvSpPr>
            <a:spLocks noRot="1" noChangeArrowheads="1" noTextEdit="1"/>
          </p:cNvSpPr>
          <p:nvPr>
            <p:ph type="sldImg"/>
          </p:nvPr>
        </p:nvSpPr>
        <p:spPr>
          <a:ln/>
        </p:spPr>
      </p:sp>
      <p:sp>
        <p:nvSpPr>
          <p:cNvPr id="135171" name="Rectangle 3"/>
          <p:cNvSpPr>
            <a:spLocks noGrp="1" noChangeArrowheads="1"/>
          </p:cNvSpPr>
          <p:nvPr>
            <p:ph type="body" idx="1"/>
          </p:nvPr>
        </p:nvSpPr>
        <p:spPr/>
        <p:txBody>
          <a:bodyPr/>
          <a:lstStyle/>
          <a:p>
            <a:pPr>
              <a:buFontTx/>
              <a:buChar char="•"/>
            </a:pPr>
            <a:r>
              <a:rPr lang="en-US"/>
              <a:t>This is when we established the role of News Blog editor (me!)</a:t>
            </a:r>
          </a:p>
          <a:p>
            <a:pPr>
              <a:buFontTx/>
              <a:buChar char="•"/>
            </a:pPr>
            <a:r>
              <a:rPr lang="en-US"/>
              <a:t>And we clarified how that position works in conjunction with PR and Web staff</a:t>
            </a:r>
          </a:p>
          <a:p>
            <a:pPr>
              <a:buFontTx/>
              <a:buChar char="•"/>
            </a:pPr>
            <a:endParaRPr lang="en-US"/>
          </a:p>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A728B-BFE0-42C3-B0DB-87F1CF39249A}" type="slidenum">
              <a:rPr lang="en-US"/>
              <a:pPr/>
              <a:t>41</a:t>
            </a:fld>
            <a:endParaRPr lang="en-US"/>
          </a:p>
        </p:txBody>
      </p:sp>
      <p:sp>
        <p:nvSpPr>
          <p:cNvPr id="15362" name="Rectangle 2"/>
          <p:cNvSpPr>
            <a:spLocks noRot="1" noChangeArrowheads="1" noTextEdit="1"/>
          </p:cNvSpPr>
          <p:nvPr>
            <p:ph type="sldImg"/>
          </p:nvPr>
        </p:nvSpPr>
        <p:spPr>
          <a:ln/>
        </p:spPr>
      </p:sp>
      <p:sp>
        <p:nvSpPr>
          <p:cNvPr id="15363" name="Rectangle 3"/>
          <p:cNvSpPr>
            <a:spLocks noGrp="1" noChangeArrowheads="1"/>
          </p:cNvSpPr>
          <p:nvPr>
            <p:ph type="body" idx="1"/>
          </p:nvPr>
        </p:nvSpPr>
        <p:spPr/>
        <p:txBody>
          <a:bodyPr/>
          <a:lstStyle/>
          <a:p>
            <a:r>
              <a:rPr lang="en-US" b="1"/>
              <a:t>We also defined how to handle sensitive issues – </a:t>
            </a:r>
          </a:p>
          <a:p>
            <a:pPr>
              <a:buFontTx/>
              <a:buChar char="•"/>
            </a:pPr>
            <a:r>
              <a:rPr lang="en-US"/>
              <a:t>Like the budget</a:t>
            </a:r>
          </a:p>
          <a:p>
            <a:pPr>
              <a:buFontTx/>
              <a:buChar char="•"/>
            </a:pPr>
            <a:r>
              <a:rPr lang="en-US"/>
              <a:t>Building hours and operations</a:t>
            </a:r>
          </a:p>
          <a:p>
            <a:pPr>
              <a:buFontTx/>
              <a:buChar char="•"/>
            </a:pPr>
            <a:r>
              <a:rPr lang="en-US"/>
              <a:t>And Birds</a:t>
            </a:r>
          </a:p>
          <a:p>
            <a:pPr>
              <a:buFontTx/>
              <a:buChar char="•"/>
            </a:pPr>
            <a:endParaRPr lang="en-US"/>
          </a:p>
          <a:p>
            <a:r>
              <a:rPr lang="en-US"/>
              <a:t>You’re probably wondering how Birds can possibly be a sensitive issue</a:t>
            </a:r>
          </a:p>
          <a:p>
            <a:r>
              <a:rPr lang="en-US"/>
              <a:t>One Busy summer Saturday morning while I was working, a bird was found wandering the stacks at our Central Library.</a:t>
            </a:r>
          </a:p>
          <a:p>
            <a:r>
              <a:rPr lang="en-US"/>
              <a:t>As the social media coordinator, I thought this would be the perfect thing to tweet about. Especially since the patrons were enjoying the spectacle as staff tried to catch the bird, and even documenting the event with their own camera phones, which they no doubt then uploaded to facebook and twitter themselves.</a:t>
            </a:r>
          </a:p>
          <a:p>
            <a:r>
              <a:rPr lang="en-US"/>
              <a:t>So I put updates about the bird chase up on twitter throughout the day. Animal Control eventually liberated the bird by mid-afternoon.</a:t>
            </a:r>
          </a:p>
          <a:p>
            <a:endParaRPr lang="en-US"/>
          </a:p>
          <a:p>
            <a:r>
              <a:rPr lang="en-US"/>
              <a:t>All was well until Monday morning when the Library’s Public Information Officer pointed out all of the possible liabilities involved in publicizing wild animals in the Library.</a:t>
            </a:r>
          </a:p>
          <a:p>
            <a:endParaRPr lang="en-US"/>
          </a:p>
          <a:p>
            <a:r>
              <a:rPr lang="en-US"/>
              <a:t>After much back and forth, we agreed that in the future I would get permission before posting about birds and other potentially sticky issues. We now call this the “Birds and Buildings” rule.</a:t>
            </a:r>
          </a:p>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9D5FA3-4608-4FCA-8988-6945525ED30D}" type="slidenum">
              <a:rPr lang="en-US"/>
              <a:pPr/>
              <a:t>42</a:t>
            </a:fld>
            <a:endParaRPr lang="en-US"/>
          </a:p>
        </p:txBody>
      </p:sp>
      <p:sp>
        <p:nvSpPr>
          <p:cNvPr id="121858" name="Rectangle 2"/>
          <p:cNvSpPr>
            <a:spLocks noRot="1" noChangeArrowheads="1" noTextEdit="1"/>
          </p:cNvSpPr>
          <p:nvPr>
            <p:ph type="sldImg"/>
          </p:nvPr>
        </p:nvSpPr>
        <p:spPr>
          <a:ln/>
        </p:spPr>
      </p:sp>
      <p:sp>
        <p:nvSpPr>
          <p:cNvPr id="121859" name="Rectangle 3"/>
          <p:cNvSpPr>
            <a:spLocks noGrp="1" noChangeArrowheads="1"/>
          </p:cNvSpPr>
          <p:nvPr>
            <p:ph type="body" idx="1"/>
          </p:nvPr>
        </p:nvSpPr>
        <p:spPr/>
        <p:txBody>
          <a:bodyPr/>
          <a:lstStyle/>
          <a:p>
            <a:r>
              <a:rPr lang="en-US" b="1"/>
              <a:t>Our Governance evolution also includes:</a:t>
            </a:r>
            <a:r>
              <a:rPr lang="en-US"/>
              <a:t> </a:t>
            </a:r>
          </a:p>
          <a:p>
            <a:pPr>
              <a:buFontTx/>
              <a:buChar char="•"/>
            </a:pPr>
            <a:r>
              <a:rPr lang="en-US"/>
              <a:t>A weekly PR Meeting with Social Media, Web and PR staff</a:t>
            </a:r>
          </a:p>
          <a:p>
            <a:pPr>
              <a:buFontTx/>
              <a:buChar char="•"/>
            </a:pPr>
            <a:r>
              <a:rPr lang="en-US"/>
              <a:t>And a monthly “Tech Soup”  Meeting of staff who contribute to the News Blog (about 6-10 people)</a:t>
            </a:r>
          </a:p>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106B60-DB6A-4EF5-B4CA-0A0EECA381E3}" type="slidenum">
              <a:rPr lang="en-US"/>
              <a:pPr/>
              <a:t>43</a:t>
            </a:fld>
            <a:endParaRPr lang="en-US"/>
          </a:p>
        </p:txBody>
      </p:sp>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b="1"/>
              <a:t>One thing we do differently now that we have better governance is give as much information as possible when we write posts. </a:t>
            </a:r>
          </a:p>
          <a:p>
            <a:endParaRPr lang="en-US" b="1"/>
          </a:p>
          <a:p>
            <a:r>
              <a:rPr lang="en-US" b="1"/>
              <a:t>This is a</a:t>
            </a:r>
            <a:r>
              <a:rPr lang="en-US"/>
              <a:t> </a:t>
            </a:r>
            <a:r>
              <a:rPr lang="en-US" b="1"/>
              <a:t>post from last May, about a focus group that was being conducted on the Future of the Library -</a:t>
            </a:r>
          </a:p>
          <a:p>
            <a:pPr>
              <a:buFontTx/>
              <a:buChar char="•"/>
            </a:pPr>
            <a:r>
              <a:rPr lang="en-US"/>
              <a:t>It got a dozen questions about how the focus group was being run, the purpose, how to participate if you weren’t available that day, etc.</a:t>
            </a:r>
          </a:p>
          <a:p>
            <a:pPr>
              <a:buFontTx/>
              <a:buChar char="•"/>
            </a:pPr>
            <a:r>
              <a:rPr lang="en-US"/>
              <a:t>This taught us to anticipate reader questions when writing News Posts, and to be proactive about trying to answer those questions from the outset</a:t>
            </a:r>
          </a:p>
          <a:p>
            <a:pPr>
              <a:buFontTx/>
              <a:buChar char="•"/>
            </a:pPr>
            <a:r>
              <a:rPr lang="en-US"/>
              <a:t>We call this the “what, when, why” rule</a:t>
            </a:r>
          </a:p>
          <a:p>
            <a:pPr>
              <a:buFontTx/>
              <a:buChar char="•"/>
            </a:pPr>
            <a:r>
              <a:rPr lang="en-US"/>
              <a:t>This may seems obvious, but at the time we were still used to writing for static media where reader feedback isn’t so instantaneous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F30864-1E0D-462C-BF40-1D28FB817BE3}" type="slidenum">
              <a:rPr lang="en-US"/>
              <a:pPr/>
              <a:t>44</a:t>
            </a:fld>
            <a:endParaRPr lang="en-US"/>
          </a:p>
        </p:txBody>
      </p:sp>
      <p:sp>
        <p:nvSpPr>
          <p:cNvPr id="138242" name="Rectangle 2"/>
          <p:cNvSpPr>
            <a:spLocks noRot="1" noChangeArrowheads="1" noTextEdit="1"/>
          </p:cNvSpPr>
          <p:nvPr>
            <p:ph type="sldImg"/>
          </p:nvPr>
        </p:nvSpPr>
        <p:spPr>
          <a:ln/>
        </p:spPr>
      </p:sp>
      <p:sp>
        <p:nvSpPr>
          <p:cNvPr id="138243" name="Rectangle 3"/>
          <p:cNvSpPr>
            <a:spLocks noGrp="1" noChangeArrowheads="1"/>
          </p:cNvSpPr>
          <p:nvPr>
            <p:ph type="body" idx="1"/>
          </p:nvPr>
        </p:nvSpPr>
        <p:spPr/>
        <p:txBody>
          <a:bodyPr/>
          <a:lstStyle/>
          <a:p>
            <a:pPr marL="228600" indent="-228600"/>
            <a:r>
              <a:rPr lang="en-US" b="1"/>
              <a:t>It might sound like we’re suggesting something really obvious – Just use a blog</a:t>
            </a:r>
          </a:p>
          <a:p>
            <a:pPr marL="228600" indent="-228600"/>
            <a:endParaRPr lang="en-US" b="1"/>
          </a:p>
          <a:p>
            <a:pPr marL="228600" indent="-228600"/>
            <a:r>
              <a:rPr lang="en-US" b="1"/>
              <a:t>So what makes this approach special?</a:t>
            </a:r>
          </a:p>
          <a:p>
            <a:pPr marL="228600" indent="-228600"/>
            <a:endParaRPr lang="en-US" b="1"/>
          </a:p>
          <a:p>
            <a:pPr marL="228600" indent="-228600"/>
            <a:r>
              <a:rPr lang="en-US" b="1"/>
              <a:t>Our blog has tight integration with our existing website; in terms of look and feel, navigation and links</a:t>
            </a:r>
          </a:p>
          <a:p>
            <a:pPr marL="228600" indent="-228600"/>
            <a:endParaRPr lang="en-US" b="1"/>
          </a:p>
          <a:p>
            <a:pPr marL="228600" indent="-228600"/>
            <a:r>
              <a:rPr lang="en-US" b="1"/>
              <a:t>We employ a holistic social media strategy that points patrons to the News Blog from places they frequently visit</a:t>
            </a:r>
          </a:p>
          <a:p>
            <a:pPr marL="228600" indent="-228600"/>
            <a:endParaRPr lang="en-US" b="1"/>
          </a:p>
          <a:p>
            <a:pPr marL="228600" indent="-228600"/>
            <a:r>
              <a:rPr lang="en-US" b="1"/>
              <a:t>We leverage magnetic content; the content our patrons are looking for is always on the News Blog. Once they find it, they’ll also see other content we’re trying to promote</a:t>
            </a:r>
          </a:p>
          <a:p>
            <a:pPr marL="228600" indent="-228600"/>
            <a:endParaRPr lang="en-US" b="1"/>
          </a:p>
          <a:p>
            <a:pPr marL="228600" indent="-228600"/>
            <a:r>
              <a:rPr lang="en-US" b="1"/>
              <a:t>We developed good governance and well-defined roles for staff. A successful blog needs someone to own it, and we’ve made that an official role in our organization.</a:t>
            </a:r>
          </a:p>
          <a:p>
            <a:pPr marL="228600" indent="-228600"/>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1F8038-DF66-4810-BBEA-E29304B4182A}" type="slidenum">
              <a:rPr lang="en-US"/>
              <a:pPr/>
              <a:t>45</a:t>
            </a:fld>
            <a:endParaRPr lang="en-US"/>
          </a:p>
        </p:txBody>
      </p:sp>
      <p:sp>
        <p:nvSpPr>
          <p:cNvPr id="25602" name="Rectangle 2"/>
          <p:cNvSpPr>
            <a:spLocks noRot="1" noChangeArrowheads="1" noTextEdit="1"/>
          </p:cNvSpPr>
          <p:nvPr>
            <p:ph type="sldImg"/>
          </p:nvPr>
        </p:nvSpPr>
        <p:spPr>
          <a:ln/>
        </p:spPr>
      </p:sp>
      <p:sp>
        <p:nvSpPr>
          <p:cNvPr id="25603" name="Rectangle 3"/>
          <p:cNvSpPr>
            <a:spLocks noGrp="1" noChangeArrowheads="1"/>
          </p:cNvSpPr>
          <p:nvPr>
            <p:ph type="body" idx="1"/>
          </p:nvPr>
        </p:nvSpPr>
        <p:spPr/>
        <p:txBody>
          <a:bodyPr/>
          <a:lstStyle/>
          <a:p>
            <a:r>
              <a:rPr lang="en-US" b="1"/>
              <a:t>You may have different constraints than we do, so our solution may not be yours.</a:t>
            </a:r>
          </a:p>
          <a:p>
            <a:endParaRPr lang="en-US" b="1"/>
          </a:p>
          <a:p>
            <a:r>
              <a:rPr lang="en-US"/>
              <a:t>But we hope we’ve demonstrated that - with a little creativity - there are ways to leverage free tools to get really great results on a shoestring.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A0552-D7D9-46DD-8948-B7E3F01F872B}" type="slidenum">
              <a:rPr lang="en-US"/>
              <a:pPr/>
              <a:t>46</a:t>
            </a:fld>
            <a:endParaRPr lang="en-US"/>
          </a:p>
        </p:txBody>
      </p:sp>
      <p:sp>
        <p:nvSpPr>
          <p:cNvPr id="139266" name="Rectangle 2"/>
          <p:cNvSpPr>
            <a:spLocks noRot="1" noChangeArrowheads="1" noTextEdit="1"/>
          </p:cNvSpPr>
          <p:nvPr>
            <p:ph type="sldImg"/>
          </p:nvPr>
        </p:nvSpPr>
        <p:spPr>
          <a:ln/>
        </p:spPr>
      </p:sp>
      <p:sp>
        <p:nvSpPr>
          <p:cNvPr id="139267" name="Rectangle 3"/>
          <p:cNvSpPr>
            <a:spLocks noGrp="1" noChangeArrowheads="1"/>
          </p:cNvSpPr>
          <p:nvPr>
            <p:ph type="body" idx="1"/>
          </p:nvPr>
        </p:nvSpPr>
        <p:spPr/>
        <p:txBody>
          <a:bodyPr/>
          <a:lstStyle/>
          <a:p>
            <a:r>
              <a:rPr lang="en-US" b="1"/>
              <a:t>And if you want to know more…</a:t>
            </a:r>
          </a:p>
          <a:p>
            <a:endParaRPr lang="en-US" b="1"/>
          </a:p>
          <a:p>
            <a:pPr>
              <a:buFontTx/>
              <a:buChar char="•"/>
            </a:pPr>
            <a:r>
              <a:rPr lang="en-US"/>
              <a:t>You can see our integrated blog and website structure in action on our website</a:t>
            </a:r>
          </a:p>
          <a:p>
            <a:pPr>
              <a:buFontTx/>
              <a:buChar char="•"/>
            </a:pPr>
            <a:r>
              <a:rPr lang="en-US"/>
              <a:t>And our full presentation including our notes is now up on the conference presentation site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A72993-F5A5-4FD6-A89E-F8B098A7F10F}" type="slidenum">
              <a:rPr lang="en-US"/>
              <a:pPr/>
              <a:t>47</a:t>
            </a:fld>
            <a:endParaRPr lang="en-US"/>
          </a:p>
        </p:txBody>
      </p:sp>
      <p:sp>
        <p:nvSpPr>
          <p:cNvPr id="143362" name="Rectangle 2"/>
          <p:cNvSpPr>
            <a:spLocks noRo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en-US" i="1"/>
              <a:t>Any questions?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899BFF-424A-470D-A31E-0843C674BA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343556-5843-4209-BC21-8013F2A6417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B9006A-93EC-44F0-8D14-2B2DEFA81DC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107F36-2A65-4166-9F1B-19D4D75A951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3DA4D29-B6C4-4743-BB21-1E86047E5BC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800206E-A3E2-4E7A-AF38-3B521D893D4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179D0C6-5294-4F63-905F-BF45F696A27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347B9FE-C43B-43DE-8EF6-C8732D4ED70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A791EDC-7B24-4570-9CD5-20B2F273758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813150-147A-4688-BCB7-E1FBEF461F2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49AD64-8328-42F9-9E0D-2C119E91742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4777C081-3F1F-4F27-89BA-5D02CED3F47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hyperlink" Target="http://library.arlingtonva.us/"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04800" y="304800"/>
            <a:ext cx="8534400" cy="6245225"/>
          </a:xfrm>
          <a:prstGeom prst="rect">
            <a:avLst/>
          </a:prstGeom>
          <a:noFill/>
          <a:ln w="9525">
            <a:noFill/>
            <a:miter lim="800000"/>
            <a:headEnd/>
            <a:tailEnd/>
          </a:ln>
          <a:effectLst/>
        </p:spPr>
        <p:txBody>
          <a:bodyPr>
            <a:spAutoFit/>
          </a:bodyPr>
          <a:lstStyle/>
          <a:p>
            <a:pPr algn="ctr"/>
            <a:r>
              <a:rPr lang="en-US" sz="4400"/>
              <a:t>Arlington VA Public Library</a:t>
            </a:r>
            <a:r>
              <a:rPr lang="en-US" sz="4400" b="0"/>
              <a:t> </a:t>
            </a:r>
          </a:p>
          <a:p>
            <a:pPr algn="ctr"/>
            <a:endParaRPr lang="en-US" sz="4400" b="0"/>
          </a:p>
          <a:p>
            <a:pPr algn="ctr"/>
            <a:endParaRPr lang="en-US" sz="4400" b="0"/>
          </a:p>
          <a:p>
            <a:pPr algn="ctr"/>
            <a:endParaRPr lang="en-US" sz="4400" b="0"/>
          </a:p>
          <a:p>
            <a:pPr algn="ctr"/>
            <a:endParaRPr lang="en-US" sz="4400" b="0"/>
          </a:p>
          <a:p>
            <a:pPr algn="ctr"/>
            <a:endParaRPr lang="en-US" sz="4400" b="0"/>
          </a:p>
          <a:p>
            <a:pPr algn="ctr"/>
            <a:endParaRPr lang="en-US" sz="4400" b="0"/>
          </a:p>
          <a:p>
            <a:pPr algn="ctr"/>
            <a:endParaRPr lang="en-US" sz="1600" b="0"/>
          </a:p>
          <a:p>
            <a:pPr algn="ctr"/>
            <a:r>
              <a:rPr lang="en-US" sz="4000"/>
              <a:t>Community Engagement </a:t>
            </a:r>
          </a:p>
          <a:p>
            <a:pPr algn="ctr"/>
            <a:r>
              <a:rPr lang="en-US" sz="4000"/>
              <a:t>on a Shoestring</a:t>
            </a:r>
          </a:p>
        </p:txBody>
      </p:sp>
      <p:pic>
        <p:nvPicPr>
          <p:cNvPr id="2052" name="Picture 4" descr="IMGP2174"/>
          <p:cNvPicPr>
            <a:picLocks noChangeAspect="1" noChangeArrowheads="1"/>
          </p:cNvPicPr>
          <p:nvPr/>
        </p:nvPicPr>
        <p:blipFill>
          <a:blip r:embed="rId3" cstate="print"/>
          <a:srcRect l="30693" t="37445" r="25742" b="22424"/>
          <a:stretch>
            <a:fillRect/>
          </a:stretch>
        </p:blipFill>
        <p:spPr bwMode="auto">
          <a:xfrm>
            <a:off x="1371600" y="1371600"/>
            <a:ext cx="6400800" cy="358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2" name="Picture 4" descr="IMGP2166"/>
          <p:cNvPicPr>
            <a:picLocks noChangeAspect="1" noChangeArrowheads="1"/>
          </p:cNvPicPr>
          <p:nvPr/>
        </p:nvPicPr>
        <p:blipFill>
          <a:blip r:embed="rId3" cstate="print"/>
          <a:srcRect l="8621" t="4272" r="5173" b="2272"/>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IMGP2192"/>
          <p:cNvPicPr>
            <a:picLocks noChangeAspect="1" noChangeArrowheads="1"/>
          </p:cNvPicPr>
          <p:nvPr/>
        </p:nvPicPr>
        <p:blipFill>
          <a:blip r:embed="rId3" cstate="print"/>
          <a:srcRect l="24265" t="16054" r="21692" b="10321"/>
          <a:stretch>
            <a:fillRect/>
          </a:stretch>
        </p:blipFill>
        <p:spPr bwMode="auto">
          <a:xfrm>
            <a:off x="1752600" y="838200"/>
            <a:ext cx="5638800" cy="510381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4" descr="reginoalmap"/>
          <p:cNvPicPr>
            <a:picLocks noChangeAspect="1" noChangeArrowheads="1"/>
          </p:cNvPicPr>
          <p:nvPr/>
        </p:nvPicPr>
        <p:blipFill>
          <a:blip r:embed="rId3" cstate="print">
            <a:lum contrast="12000"/>
          </a:blip>
          <a:srcRect l="14999" t="9454" r="13751" b="9456"/>
          <a:stretch>
            <a:fillRect/>
          </a:stretch>
        </p:blipFill>
        <p:spPr bwMode="auto">
          <a:xfrm>
            <a:off x="0" y="227013"/>
            <a:ext cx="9144000" cy="6630987"/>
          </a:xfrm>
          <a:prstGeom prst="rect">
            <a:avLst/>
          </a:prstGeom>
          <a:noFill/>
        </p:spPr>
      </p:pic>
      <p:sp>
        <p:nvSpPr>
          <p:cNvPr id="79878" name="Line 6"/>
          <p:cNvSpPr>
            <a:spLocks noChangeShapeType="1"/>
          </p:cNvSpPr>
          <p:nvPr/>
        </p:nvSpPr>
        <p:spPr bwMode="auto">
          <a:xfrm flipV="1">
            <a:off x="1981200" y="4191000"/>
            <a:ext cx="1600200" cy="1447800"/>
          </a:xfrm>
          <a:prstGeom prst="line">
            <a:avLst/>
          </a:prstGeom>
          <a:noFill/>
          <a:ln w="38100">
            <a:solidFill>
              <a:srgbClr val="800000"/>
            </a:solidFill>
            <a:round/>
            <a:headEnd/>
            <a:tailEnd type="triangle" w="lg" len="lg"/>
          </a:ln>
          <a:effectLst/>
        </p:spPr>
        <p:txBody>
          <a:bodyPr/>
          <a:lstStyle/>
          <a:p>
            <a:endParaRPr lang="en-US"/>
          </a:p>
        </p:txBody>
      </p:sp>
      <p:sp>
        <p:nvSpPr>
          <p:cNvPr id="79879" name="Text Box 7"/>
          <p:cNvSpPr txBox="1">
            <a:spLocks noChangeArrowheads="1"/>
          </p:cNvSpPr>
          <p:nvPr/>
        </p:nvSpPr>
        <p:spPr bwMode="auto">
          <a:xfrm>
            <a:off x="228600" y="5795963"/>
            <a:ext cx="4756150" cy="771525"/>
          </a:xfrm>
          <a:prstGeom prst="rect">
            <a:avLst/>
          </a:prstGeom>
          <a:solidFill>
            <a:schemeClr val="bg1">
              <a:alpha val="53999"/>
            </a:schemeClr>
          </a:solidFill>
          <a:ln w="9525">
            <a:solidFill>
              <a:srgbClr val="800000"/>
            </a:solidFill>
            <a:miter lim="800000"/>
            <a:headEnd/>
            <a:tailEnd/>
          </a:ln>
          <a:effectLst/>
        </p:spPr>
        <p:txBody>
          <a:bodyPr wrap="none">
            <a:spAutoFit/>
          </a:bodyPr>
          <a:lstStyle/>
          <a:p>
            <a:r>
              <a:rPr lang="en-US" sz="4400"/>
              <a:t>Arlington County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descr="branchmap"/>
          <p:cNvPicPr>
            <a:picLocks noChangeAspect="1" noChangeArrowheads="1"/>
          </p:cNvPicPr>
          <p:nvPr/>
        </p:nvPicPr>
        <p:blipFill>
          <a:blip r:embed="rId3" cstate="print">
            <a:lum contrast="12000"/>
          </a:blip>
          <a:srcRect l="28654" t="9253" r="19783" b="21680"/>
          <a:stretch>
            <a:fillRect/>
          </a:stretch>
        </p:blipFill>
        <p:spPr bwMode="auto">
          <a:xfrm>
            <a:off x="990600" y="457200"/>
            <a:ext cx="7315200" cy="6400800"/>
          </a:xfrm>
          <a:prstGeom prst="rect">
            <a:avLst/>
          </a:prstGeom>
          <a:noFill/>
        </p:spPr>
      </p:pic>
      <p:sp>
        <p:nvSpPr>
          <p:cNvPr id="81925" name="Text Box 5"/>
          <p:cNvSpPr txBox="1">
            <a:spLocks noChangeArrowheads="1"/>
          </p:cNvSpPr>
          <p:nvPr/>
        </p:nvSpPr>
        <p:spPr bwMode="auto">
          <a:xfrm>
            <a:off x="457200" y="152400"/>
            <a:ext cx="8335963" cy="771525"/>
          </a:xfrm>
          <a:prstGeom prst="rect">
            <a:avLst/>
          </a:prstGeom>
          <a:solidFill>
            <a:schemeClr val="bg1"/>
          </a:solidFill>
          <a:ln w="9525">
            <a:solidFill>
              <a:srgbClr val="800000"/>
            </a:solidFill>
            <a:miter lim="800000"/>
            <a:headEnd/>
            <a:tailEnd/>
          </a:ln>
          <a:effectLst/>
        </p:spPr>
        <p:txBody>
          <a:bodyPr wrap="none">
            <a:spAutoFit/>
          </a:bodyPr>
          <a:lstStyle/>
          <a:p>
            <a:r>
              <a:rPr lang="en-US" sz="4400"/>
              <a:t>8 Locations in 26 Square Miles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descr="countyhomepagehighlightlibrarylink"/>
          <p:cNvPicPr>
            <a:picLocks noChangeAspect="1" noChangeArrowheads="1"/>
          </p:cNvPicPr>
          <p:nvPr/>
        </p:nvPicPr>
        <p:blipFill>
          <a:blip r:embed="rId3" cstate="print"/>
          <a:srcRect r="18333" b="14429"/>
          <a:stretch>
            <a:fillRect/>
          </a:stretch>
        </p:blipFill>
        <p:spPr bwMode="auto">
          <a:xfrm>
            <a:off x="228600" y="-20638"/>
            <a:ext cx="8915400" cy="687863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8" name="Picture 4" descr="countyparkspage"/>
          <p:cNvPicPr>
            <a:picLocks noChangeAspect="1" noChangeArrowheads="1"/>
          </p:cNvPicPr>
          <p:nvPr/>
        </p:nvPicPr>
        <p:blipFill>
          <a:blip r:embed="rId3" cstate="print"/>
          <a:srcRect/>
          <a:stretch>
            <a:fillRect/>
          </a:stretch>
        </p:blipFill>
        <p:spPr bwMode="auto">
          <a:xfrm>
            <a:off x="152400" y="123825"/>
            <a:ext cx="8763000" cy="66690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8" name="Picture 4" descr="IMGP2190"/>
          <p:cNvPicPr>
            <a:picLocks noChangeAspect="1" noChangeArrowheads="1"/>
          </p:cNvPicPr>
          <p:nvPr/>
        </p:nvPicPr>
        <p:blipFill>
          <a:blip r:embed="rId3" cstate="print"/>
          <a:srcRect l="27847" t="24432" r="24670" b="11363"/>
          <a:stretch>
            <a:fillRect/>
          </a:stretch>
        </p:blipFill>
        <p:spPr bwMode="auto">
          <a:xfrm>
            <a:off x="1752600" y="685800"/>
            <a:ext cx="5867400" cy="50736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ountyparkspage"/>
          <p:cNvPicPr>
            <a:picLocks noChangeAspect="1" noChangeArrowheads="1"/>
          </p:cNvPicPr>
          <p:nvPr/>
        </p:nvPicPr>
        <p:blipFill>
          <a:blip r:embed="rId3" cstate="print"/>
          <a:srcRect/>
          <a:stretch>
            <a:fillRect/>
          </a:stretch>
        </p:blipFill>
        <p:spPr bwMode="auto">
          <a:xfrm>
            <a:off x="152400" y="123825"/>
            <a:ext cx="8763000" cy="666908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libraryhomepage"/>
          <p:cNvPicPr>
            <a:picLocks noChangeAspect="1" noChangeArrowheads="1"/>
          </p:cNvPicPr>
          <p:nvPr/>
        </p:nvPicPr>
        <p:blipFill>
          <a:blip r:embed="rId3" cstate="print"/>
          <a:srcRect/>
          <a:stretch>
            <a:fillRect/>
          </a:stretch>
        </p:blipFill>
        <p:spPr bwMode="auto">
          <a:xfrm>
            <a:off x="228600" y="187325"/>
            <a:ext cx="8686800" cy="64833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newsbloghome"/>
          <p:cNvPicPr>
            <a:picLocks noChangeAspect="1" noChangeArrowheads="1"/>
          </p:cNvPicPr>
          <p:nvPr/>
        </p:nvPicPr>
        <p:blipFill>
          <a:blip r:embed="rId3" cstate="print"/>
          <a:srcRect/>
          <a:stretch>
            <a:fillRect/>
          </a:stretch>
        </p:blipFill>
        <p:spPr bwMode="auto">
          <a:xfrm>
            <a:off x="228600" y="87313"/>
            <a:ext cx="8763000" cy="66262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4" descr="branchpagescolumbiapike"/>
          <p:cNvPicPr>
            <a:picLocks noChangeAspect="1" noChangeArrowheads="1"/>
          </p:cNvPicPr>
          <p:nvPr/>
        </p:nvPicPr>
        <p:blipFill>
          <a:blip r:embed="rId3" cstate="print"/>
          <a:srcRect/>
          <a:stretch>
            <a:fillRect/>
          </a:stretch>
        </p:blipFill>
        <p:spPr bwMode="auto">
          <a:xfrm>
            <a:off x="152400" y="65088"/>
            <a:ext cx="8839200" cy="67278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4" descr="branchpagecherrydale"/>
          <p:cNvPicPr>
            <a:picLocks noChangeAspect="1" noChangeArrowheads="1"/>
          </p:cNvPicPr>
          <p:nvPr/>
        </p:nvPicPr>
        <p:blipFill>
          <a:blip r:embed="rId3" cstate="print"/>
          <a:srcRect/>
          <a:stretch>
            <a:fillRect/>
          </a:stretch>
        </p:blipFill>
        <p:spPr bwMode="auto">
          <a:xfrm>
            <a:off x="304800" y="123825"/>
            <a:ext cx="8610600" cy="65532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branchpagesshirlington"/>
          <p:cNvPicPr>
            <a:picLocks noChangeAspect="1" noChangeArrowheads="1"/>
          </p:cNvPicPr>
          <p:nvPr/>
        </p:nvPicPr>
        <p:blipFill>
          <a:blip r:embed="rId3" cstate="print"/>
          <a:srcRect/>
          <a:stretch>
            <a:fillRect/>
          </a:stretch>
        </p:blipFill>
        <p:spPr bwMode="auto">
          <a:xfrm>
            <a:off x="304800" y="131763"/>
            <a:ext cx="8610600" cy="653891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facebook"/>
          <p:cNvPicPr>
            <a:picLocks noChangeAspect="1" noChangeArrowheads="1"/>
          </p:cNvPicPr>
          <p:nvPr/>
        </p:nvPicPr>
        <p:blipFill>
          <a:blip r:embed="rId3" cstate="print"/>
          <a:srcRect/>
          <a:stretch>
            <a:fillRect/>
          </a:stretch>
        </p:blipFill>
        <p:spPr bwMode="auto">
          <a:xfrm>
            <a:off x="990600" y="44450"/>
            <a:ext cx="7162800" cy="67691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descr="twitter"/>
          <p:cNvPicPr>
            <a:picLocks noChangeAspect="1" noChangeArrowheads="1"/>
          </p:cNvPicPr>
          <p:nvPr/>
        </p:nvPicPr>
        <p:blipFill>
          <a:blip r:embed="rId3" cstate="print"/>
          <a:srcRect t="23148"/>
          <a:stretch>
            <a:fillRect/>
          </a:stretch>
        </p:blipFill>
        <p:spPr bwMode="auto">
          <a:xfrm>
            <a:off x="762000" y="228600"/>
            <a:ext cx="7772400" cy="63246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libraryhomepage"/>
          <p:cNvPicPr>
            <a:picLocks noChangeAspect="1" noChangeArrowheads="1"/>
          </p:cNvPicPr>
          <p:nvPr/>
        </p:nvPicPr>
        <p:blipFill>
          <a:blip r:embed="rId3" cstate="print"/>
          <a:srcRect/>
          <a:stretch>
            <a:fillRect/>
          </a:stretch>
        </p:blipFill>
        <p:spPr bwMode="auto">
          <a:xfrm>
            <a:off x="0" y="17463"/>
            <a:ext cx="9144000" cy="68230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libraryhomepageinteriorpage"/>
          <p:cNvPicPr>
            <a:picLocks noChangeAspect="1" noChangeArrowheads="1"/>
          </p:cNvPicPr>
          <p:nvPr/>
        </p:nvPicPr>
        <p:blipFill>
          <a:blip r:embed="rId3" cstate="print"/>
          <a:srcRect/>
          <a:stretch>
            <a:fillRect/>
          </a:stretch>
        </p:blipFill>
        <p:spPr bwMode="auto">
          <a:xfrm>
            <a:off x="0" y="538163"/>
            <a:ext cx="9144000" cy="57816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libraryhomepageinterior2"/>
          <p:cNvPicPr>
            <a:picLocks noChangeAspect="1" noChangeArrowheads="1"/>
          </p:cNvPicPr>
          <p:nvPr/>
        </p:nvPicPr>
        <p:blipFill>
          <a:blip r:embed="rId3" cstate="print"/>
          <a:srcRect/>
          <a:stretch>
            <a:fillRect/>
          </a:stretch>
        </p:blipFill>
        <p:spPr bwMode="auto">
          <a:xfrm>
            <a:off x="0" y="22225"/>
            <a:ext cx="9144000" cy="681355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6" name="Picture 4" descr="newsbloghome"/>
          <p:cNvPicPr>
            <a:picLocks noChangeAspect="1" noChangeArrowheads="1"/>
          </p:cNvPicPr>
          <p:nvPr/>
        </p:nvPicPr>
        <p:blipFill>
          <a:blip r:embed="rId3" cstate="print"/>
          <a:srcRect/>
          <a:stretch>
            <a:fillRect/>
          </a:stretch>
        </p:blipFill>
        <p:spPr bwMode="auto">
          <a:xfrm>
            <a:off x="0" y="-28575"/>
            <a:ext cx="9144000" cy="69151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descr="IMGP2193"/>
          <p:cNvPicPr>
            <a:picLocks noChangeAspect="1" noChangeArrowheads="1"/>
          </p:cNvPicPr>
          <p:nvPr/>
        </p:nvPicPr>
        <p:blipFill>
          <a:blip r:embed="rId3" cstate="print"/>
          <a:srcRect l="23334" t="14883" r="23334"/>
          <a:stretch>
            <a:fillRect/>
          </a:stretch>
        </p:blipFill>
        <p:spPr bwMode="auto">
          <a:xfrm>
            <a:off x="1371600" y="381000"/>
            <a:ext cx="6400800" cy="610552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Blogger"/>
          <p:cNvPicPr>
            <a:picLocks noChangeAspect="1" noChangeArrowheads="1"/>
          </p:cNvPicPr>
          <p:nvPr/>
        </p:nvPicPr>
        <p:blipFill>
          <a:blip r:embed="rId3" cstate="print"/>
          <a:srcRect/>
          <a:stretch>
            <a:fillRect/>
          </a:stretch>
        </p:blipFill>
        <p:spPr bwMode="auto">
          <a:xfrm>
            <a:off x="228600" y="2667000"/>
            <a:ext cx="5791200" cy="2055813"/>
          </a:xfrm>
          <a:prstGeom prst="rect">
            <a:avLst/>
          </a:prstGeom>
          <a:noFill/>
        </p:spPr>
      </p:pic>
      <p:sp>
        <p:nvSpPr>
          <p:cNvPr id="49157" name="Text Box 5"/>
          <p:cNvSpPr txBox="1">
            <a:spLocks noChangeArrowheads="1"/>
          </p:cNvSpPr>
          <p:nvPr/>
        </p:nvSpPr>
        <p:spPr bwMode="auto">
          <a:xfrm>
            <a:off x="533400" y="609600"/>
            <a:ext cx="7924800" cy="1189038"/>
          </a:xfrm>
          <a:prstGeom prst="rect">
            <a:avLst/>
          </a:prstGeom>
          <a:noFill/>
          <a:ln w="9525">
            <a:noFill/>
            <a:miter lim="800000"/>
            <a:headEnd/>
            <a:tailEnd/>
          </a:ln>
          <a:effectLst/>
        </p:spPr>
        <p:txBody>
          <a:bodyPr>
            <a:spAutoFit/>
          </a:bodyPr>
          <a:lstStyle/>
          <a:p>
            <a:pPr algn="ctr"/>
            <a:r>
              <a:rPr lang="en-US" sz="7200"/>
              <a:t>ALL FREE STUFF</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Blogger"/>
          <p:cNvPicPr>
            <a:picLocks noChangeAspect="1" noChangeArrowheads="1"/>
          </p:cNvPicPr>
          <p:nvPr/>
        </p:nvPicPr>
        <p:blipFill>
          <a:blip r:embed="rId3" cstate="print"/>
          <a:srcRect/>
          <a:stretch>
            <a:fillRect/>
          </a:stretch>
        </p:blipFill>
        <p:spPr bwMode="auto">
          <a:xfrm>
            <a:off x="228600" y="2667000"/>
            <a:ext cx="5791200" cy="2055813"/>
          </a:xfrm>
          <a:prstGeom prst="rect">
            <a:avLst/>
          </a:prstGeom>
          <a:noFill/>
        </p:spPr>
      </p:pic>
      <p:sp>
        <p:nvSpPr>
          <p:cNvPr id="109571" name="Text Box 3"/>
          <p:cNvSpPr txBox="1">
            <a:spLocks noChangeArrowheads="1"/>
          </p:cNvSpPr>
          <p:nvPr/>
        </p:nvSpPr>
        <p:spPr bwMode="auto">
          <a:xfrm>
            <a:off x="533400" y="609600"/>
            <a:ext cx="7924800" cy="1189038"/>
          </a:xfrm>
          <a:prstGeom prst="rect">
            <a:avLst/>
          </a:prstGeom>
          <a:noFill/>
          <a:ln w="9525">
            <a:noFill/>
            <a:miter lim="800000"/>
            <a:headEnd/>
            <a:tailEnd/>
          </a:ln>
          <a:effectLst/>
        </p:spPr>
        <p:txBody>
          <a:bodyPr>
            <a:spAutoFit/>
          </a:bodyPr>
          <a:lstStyle/>
          <a:p>
            <a:pPr algn="ctr"/>
            <a:r>
              <a:rPr lang="en-US" sz="7200"/>
              <a:t>ALL FREE STUFF</a:t>
            </a:r>
          </a:p>
        </p:txBody>
      </p:sp>
      <p:pic>
        <p:nvPicPr>
          <p:cNvPr id="109572" name="Picture 4" descr="yahoopipes"/>
          <p:cNvPicPr>
            <a:picLocks noChangeAspect="1" noChangeArrowheads="1"/>
          </p:cNvPicPr>
          <p:nvPr/>
        </p:nvPicPr>
        <p:blipFill>
          <a:blip r:embed="rId4" cstate="print"/>
          <a:srcRect t="19588" b="14294"/>
          <a:stretch>
            <a:fillRect/>
          </a:stretch>
        </p:blipFill>
        <p:spPr bwMode="auto">
          <a:xfrm>
            <a:off x="4495800" y="4262438"/>
            <a:ext cx="4114800" cy="1851025"/>
          </a:xfrm>
          <a:prstGeom prst="rect">
            <a:avLst/>
          </a:prstGeom>
          <a:noFill/>
          <a:ln w="31750">
            <a:solidFill>
              <a:srgbClr val="3366FF"/>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Blogger"/>
          <p:cNvPicPr>
            <a:picLocks noChangeAspect="1" noChangeArrowheads="1"/>
          </p:cNvPicPr>
          <p:nvPr/>
        </p:nvPicPr>
        <p:blipFill>
          <a:blip r:embed="rId3" cstate="print"/>
          <a:srcRect/>
          <a:stretch>
            <a:fillRect/>
          </a:stretch>
        </p:blipFill>
        <p:spPr bwMode="auto">
          <a:xfrm>
            <a:off x="228600" y="2667000"/>
            <a:ext cx="5791200" cy="2055813"/>
          </a:xfrm>
          <a:prstGeom prst="rect">
            <a:avLst/>
          </a:prstGeom>
          <a:noFill/>
        </p:spPr>
      </p:pic>
      <p:sp>
        <p:nvSpPr>
          <p:cNvPr id="111619" name="Text Box 3"/>
          <p:cNvSpPr txBox="1">
            <a:spLocks noChangeArrowheads="1"/>
          </p:cNvSpPr>
          <p:nvPr/>
        </p:nvSpPr>
        <p:spPr bwMode="auto">
          <a:xfrm>
            <a:off x="533400" y="609600"/>
            <a:ext cx="7924800" cy="1189038"/>
          </a:xfrm>
          <a:prstGeom prst="rect">
            <a:avLst/>
          </a:prstGeom>
          <a:noFill/>
          <a:ln w="9525">
            <a:noFill/>
            <a:miter lim="800000"/>
            <a:headEnd/>
            <a:tailEnd/>
          </a:ln>
          <a:effectLst/>
        </p:spPr>
        <p:txBody>
          <a:bodyPr>
            <a:spAutoFit/>
          </a:bodyPr>
          <a:lstStyle/>
          <a:p>
            <a:pPr algn="ctr"/>
            <a:r>
              <a:rPr lang="en-US" sz="7200"/>
              <a:t>ALL FREE STUFF</a:t>
            </a:r>
          </a:p>
        </p:txBody>
      </p:sp>
      <p:pic>
        <p:nvPicPr>
          <p:cNvPr id="111620" name="Picture 4" descr="yahoopipes"/>
          <p:cNvPicPr>
            <a:picLocks noChangeAspect="1" noChangeArrowheads="1"/>
          </p:cNvPicPr>
          <p:nvPr/>
        </p:nvPicPr>
        <p:blipFill>
          <a:blip r:embed="rId4" cstate="print"/>
          <a:srcRect t="19588" b="14294"/>
          <a:stretch>
            <a:fillRect/>
          </a:stretch>
        </p:blipFill>
        <p:spPr bwMode="auto">
          <a:xfrm>
            <a:off x="4495800" y="4262438"/>
            <a:ext cx="4114800" cy="1851025"/>
          </a:xfrm>
          <a:prstGeom prst="rect">
            <a:avLst/>
          </a:prstGeom>
          <a:noFill/>
          <a:ln w="31750">
            <a:solidFill>
              <a:srgbClr val="3366FF"/>
            </a:solidFill>
            <a:miter lim="800000"/>
            <a:headEnd/>
            <a:tailEnd/>
          </a:ln>
        </p:spPr>
      </p:pic>
      <p:pic>
        <p:nvPicPr>
          <p:cNvPr id="111621" name="Picture 5" descr="Feedburner"/>
          <p:cNvPicPr>
            <a:picLocks noChangeAspect="1" noChangeArrowheads="1"/>
          </p:cNvPicPr>
          <p:nvPr/>
        </p:nvPicPr>
        <p:blipFill>
          <a:blip r:embed="rId5" cstate="print"/>
          <a:srcRect t="26584" b="25754"/>
          <a:stretch>
            <a:fillRect/>
          </a:stretch>
        </p:blipFill>
        <p:spPr bwMode="auto">
          <a:xfrm>
            <a:off x="1143000" y="5183188"/>
            <a:ext cx="3594100" cy="1371600"/>
          </a:xfrm>
          <a:prstGeom prst="rect">
            <a:avLst/>
          </a:prstGeom>
          <a:noFill/>
          <a:ln w="31750">
            <a:solidFill>
              <a:srgbClr val="FF0000"/>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GP2201"/>
          <p:cNvPicPr>
            <a:picLocks noChangeAspect="1" noChangeArrowheads="1"/>
          </p:cNvPicPr>
          <p:nvPr/>
        </p:nvPicPr>
        <p:blipFill>
          <a:blip r:embed="rId3" cstate="print"/>
          <a:srcRect l="29630" t="16734" r="20370" b="10750"/>
          <a:stretch>
            <a:fillRect/>
          </a:stretch>
        </p:blipFill>
        <p:spPr bwMode="auto">
          <a:xfrm>
            <a:off x="1752600" y="685800"/>
            <a:ext cx="5562600" cy="5356225"/>
          </a:xfrm>
          <a:prstGeom prst="rect">
            <a:avLst/>
          </a:prstGeom>
          <a:noFill/>
        </p:spPr>
      </p:pic>
      <p:sp>
        <p:nvSpPr>
          <p:cNvPr id="8197" name="Text Box 5"/>
          <p:cNvSpPr txBox="1">
            <a:spLocks noChangeArrowheads="1"/>
          </p:cNvSpPr>
          <p:nvPr/>
        </p:nvSpPr>
        <p:spPr bwMode="auto">
          <a:xfrm>
            <a:off x="533400" y="533400"/>
            <a:ext cx="8229600" cy="914400"/>
          </a:xfrm>
          <a:prstGeom prst="rect">
            <a:avLst/>
          </a:prstGeom>
          <a:noFill/>
          <a:ln w="9525">
            <a:noFill/>
            <a:miter lim="800000"/>
            <a:headEnd/>
            <a:tailEnd/>
          </a:ln>
          <a:effectLst/>
        </p:spPr>
        <p:txBody>
          <a:bodyPr>
            <a:spAutoFit/>
          </a:bodyPr>
          <a:lstStyle/>
          <a:p>
            <a:pPr algn="ctr">
              <a:spcBef>
                <a:spcPct val="50000"/>
              </a:spcBef>
            </a:pPr>
            <a:endParaRPr lang="en-US" sz="5400"/>
          </a:p>
        </p:txBody>
      </p:sp>
      <p:sp>
        <p:nvSpPr>
          <p:cNvPr id="8199" name="Text Box 7"/>
          <p:cNvSpPr txBox="1">
            <a:spLocks noChangeArrowheads="1"/>
          </p:cNvSpPr>
          <p:nvPr/>
        </p:nvSpPr>
        <p:spPr bwMode="auto">
          <a:xfrm>
            <a:off x="2133600" y="2286000"/>
            <a:ext cx="5029200" cy="701675"/>
          </a:xfrm>
          <a:prstGeom prst="rect">
            <a:avLst/>
          </a:prstGeom>
          <a:noFill/>
          <a:ln w="9525">
            <a:noFill/>
            <a:miter lim="800000"/>
            <a:headEnd/>
            <a:tailEnd/>
          </a:ln>
          <a:effectLst/>
        </p:spPr>
        <p:txBody>
          <a:bodyPr>
            <a:spAutoFit/>
          </a:bodyPr>
          <a:lstStyle/>
          <a:p>
            <a:pPr>
              <a:spcBef>
                <a:spcPct val="50000"/>
              </a:spcBef>
            </a:pPr>
            <a:endParaRPr lang="en-US" sz="4000" b="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descr="newsbloghome"/>
          <p:cNvPicPr>
            <a:picLocks noChangeAspect="1" noChangeArrowheads="1"/>
          </p:cNvPicPr>
          <p:nvPr/>
        </p:nvPicPr>
        <p:blipFill>
          <a:blip r:embed="rId3" cstate="print"/>
          <a:srcRect/>
          <a:stretch>
            <a:fillRect/>
          </a:stretch>
        </p:blipFill>
        <p:spPr bwMode="auto">
          <a:xfrm>
            <a:off x="228600" y="152400"/>
            <a:ext cx="8686800" cy="656907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featuredpostbutterflygarden"/>
          <p:cNvPicPr>
            <a:picLocks noChangeAspect="1" noChangeArrowheads="1"/>
          </p:cNvPicPr>
          <p:nvPr/>
        </p:nvPicPr>
        <p:blipFill>
          <a:blip r:embed="rId3" cstate="print"/>
          <a:srcRect/>
          <a:stretch>
            <a:fillRect/>
          </a:stretch>
        </p:blipFill>
        <p:spPr bwMode="auto">
          <a:xfrm>
            <a:off x="414338" y="80963"/>
            <a:ext cx="8315325" cy="669607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5" name="Picture 5" descr="branchblogaurorahills"/>
          <p:cNvPicPr>
            <a:picLocks noChangeAspect="1" noChangeArrowheads="1"/>
          </p:cNvPicPr>
          <p:nvPr/>
        </p:nvPicPr>
        <p:blipFill>
          <a:blip r:embed="rId3" cstate="print"/>
          <a:srcRect/>
          <a:stretch>
            <a:fillRect/>
          </a:stretch>
        </p:blipFill>
        <p:spPr bwMode="auto">
          <a:xfrm>
            <a:off x="0" y="53975"/>
            <a:ext cx="8991600" cy="686593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7" name="Picture 5" descr="36comments"/>
          <p:cNvPicPr>
            <a:picLocks noChangeAspect="1" noChangeArrowheads="1"/>
          </p:cNvPicPr>
          <p:nvPr/>
        </p:nvPicPr>
        <p:blipFill>
          <a:blip r:embed="rId3" cstate="print"/>
          <a:srcRect/>
          <a:stretch>
            <a:fillRect/>
          </a:stretch>
        </p:blipFill>
        <p:spPr bwMode="auto">
          <a:xfrm>
            <a:off x="357188" y="300038"/>
            <a:ext cx="8429625" cy="62579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arlnow1"/>
          <p:cNvPicPr>
            <a:picLocks noChangeAspect="1" noChangeArrowheads="1"/>
          </p:cNvPicPr>
          <p:nvPr/>
        </p:nvPicPr>
        <p:blipFill>
          <a:blip r:embed="rId3" cstate="print"/>
          <a:srcRect b="9480"/>
          <a:stretch>
            <a:fillRect/>
          </a:stretch>
        </p:blipFill>
        <p:spPr bwMode="auto">
          <a:xfrm>
            <a:off x="685800" y="0"/>
            <a:ext cx="7772400" cy="6638925"/>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5" name="Picture 5" descr="news4article"/>
          <p:cNvPicPr>
            <a:picLocks noChangeAspect="1" noChangeArrowheads="1"/>
          </p:cNvPicPr>
          <p:nvPr/>
        </p:nvPicPr>
        <p:blipFill>
          <a:blip r:embed="rId3" cstate="print"/>
          <a:srcRect b="12985"/>
          <a:stretch>
            <a:fillRect/>
          </a:stretch>
        </p:blipFill>
        <p:spPr bwMode="auto">
          <a:xfrm>
            <a:off x="304800" y="0"/>
            <a:ext cx="8382000" cy="6786563"/>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0" name="Picture 4" descr="graphrecentstats"/>
          <p:cNvPicPr>
            <a:picLocks noChangeAspect="1" noChangeArrowheads="1"/>
          </p:cNvPicPr>
          <p:nvPr/>
        </p:nvPicPr>
        <p:blipFill>
          <a:blip r:embed="rId3" cstate="print"/>
          <a:srcRect/>
          <a:stretch>
            <a:fillRect/>
          </a:stretch>
        </p:blipFill>
        <p:spPr bwMode="auto">
          <a:xfrm>
            <a:off x="104775" y="2667000"/>
            <a:ext cx="8934450" cy="1524000"/>
          </a:xfrm>
          <a:prstGeom prst="rect">
            <a:avLst/>
          </a:prstGeom>
          <a:noFill/>
        </p:spPr>
      </p:pic>
      <p:sp>
        <p:nvSpPr>
          <p:cNvPr id="106501" name="Text Box 5"/>
          <p:cNvSpPr txBox="1">
            <a:spLocks noChangeArrowheads="1"/>
          </p:cNvSpPr>
          <p:nvPr/>
        </p:nvSpPr>
        <p:spPr bwMode="auto">
          <a:xfrm>
            <a:off x="838200" y="639763"/>
            <a:ext cx="3308350" cy="914400"/>
          </a:xfrm>
          <a:prstGeom prst="rect">
            <a:avLst/>
          </a:prstGeom>
          <a:noFill/>
          <a:ln w="9525">
            <a:noFill/>
            <a:miter lim="800000"/>
            <a:headEnd/>
            <a:tailEnd/>
          </a:ln>
          <a:effectLst/>
        </p:spPr>
        <p:txBody>
          <a:bodyPr wrap="none">
            <a:spAutoFit/>
          </a:bodyPr>
          <a:lstStyle/>
          <a:p>
            <a:r>
              <a:rPr lang="en-US" sz="5400"/>
              <a:t>Feb. 2011</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IMGP2199"/>
          <p:cNvPicPr>
            <a:picLocks noChangeAspect="1" noChangeArrowheads="1"/>
          </p:cNvPicPr>
          <p:nvPr>
            <p:ph type="body" idx="1"/>
          </p:nvPr>
        </p:nvPicPr>
        <p:blipFill>
          <a:blip r:embed="rId3" cstate="print"/>
          <a:srcRect l="32524" t="17509" r="18933" b="14525"/>
          <a:stretch>
            <a:fillRect/>
          </a:stretch>
        </p:blipFill>
        <p:spPr>
          <a:xfrm>
            <a:off x="1676400" y="762000"/>
            <a:ext cx="5694363" cy="5307013"/>
          </a:xfrm>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609600"/>
            <a:ext cx="8305800" cy="1371600"/>
          </a:xfrm>
        </p:spPr>
        <p:txBody>
          <a:bodyPr/>
          <a:lstStyle/>
          <a:p>
            <a:r>
              <a:rPr lang="en-US" sz="5400" b="1"/>
              <a:t>Specifically…</a:t>
            </a:r>
          </a:p>
        </p:txBody>
      </p:sp>
      <p:sp>
        <p:nvSpPr>
          <p:cNvPr id="16389" name="Text Box 5"/>
          <p:cNvSpPr txBox="1">
            <a:spLocks noChangeArrowheads="1"/>
          </p:cNvSpPr>
          <p:nvPr/>
        </p:nvSpPr>
        <p:spPr bwMode="auto">
          <a:xfrm>
            <a:off x="5241925" y="4456113"/>
            <a:ext cx="184150" cy="366712"/>
          </a:xfrm>
          <a:prstGeom prst="rect">
            <a:avLst/>
          </a:prstGeom>
          <a:noFill/>
          <a:ln w="9525">
            <a:noFill/>
            <a:miter lim="800000"/>
            <a:headEnd/>
            <a:tailEnd/>
          </a:ln>
          <a:effectLst/>
        </p:spPr>
        <p:txBody>
          <a:bodyPr wrap="none">
            <a:spAutoFit/>
          </a:bodyPr>
          <a:lstStyle/>
          <a:p>
            <a:endParaRPr lang="en-US" b="0"/>
          </a:p>
        </p:txBody>
      </p:sp>
      <p:sp>
        <p:nvSpPr>
          <p:cNvPr id="16390" name="Text Box 6"/>
          <p:cNvSpPr txBox="1">
            <a:spLocks noChangeArrowheads="1"/>
          </p:cNvSpPr>
          <p:nvPr/>
        </p:nvSpPr>
        <p:spPr bwMode="auto">
          <a:xfrm>
            <a:off x="3641725" y="3617913"/>
            <a:ext cx="4054475" cy="366712"/>
          </a:xfrm>
          <a:prstGeom prst="rect">
            <a:avLst/>
          </a:prstGeom>
          <a:noFill/>
          <a:ln w="9525">
            <a:noFill/>
            <a:miter lim="800000"/>
            <a:headEnd/>
            <a:tailEnd/>
          </a:ln>
          <a:effectLst/>
        </p:spPr>
        <p:txBody>
          <a:bodyPr>
            <a:spAutoFit/>
          </a:bodyPr>
          <a:lstStyle/>
          <a:p>
            <a:endParaRPr lang="en-US" b="0"/>
          </a:p>
        </p:txBody>
      </p:sp>
      <p:pic>
        <p:nvPicPr>
          <p:cNvPr id="16392" name="Picture 8" descr="8blogs1blog"/>
          <p:cNvPicPr>
            <a:picLocks noChangeAspect="1" noChangeArrowheads="1"/>
          </p:cNvPicPr>
          <p:nvPr/>
        </p:nvPicPr>
        <p:blipFill>
          <a:blip r:embed="rId3" cstate="print"/>
          <a:srcRect/>
          <a:stretch>
            <a:fillRect/>
          </a:stretch>
        </p:blipFill>
        <p:spPr bwMode="auto">
          <a:xfrm>
            <a:off x="3429000" y="2438400"/>
            <a:ext cx="2514600" cy="2449513"/>
          </a:xfrm>
          <a:prstGeom prst="rect">
            <a:avLst/>
          </a:prstGeom>
          <a:noFill/>
        </p:spPr>
      </p:pic>
      <p:pic>
        <p:nvPicPr>
          <p:cNvPr id="16393" name="Picture 9" descr="no model1"/>
          <p:cNvPicPr>
            <a:picLocks noChangeAspect="1" noChangeArrowheads="1"/>
          </p:cNvPicPr>
          <p:nvPr/>
        </p:nvPicPr>
        <p:blipFill>
          <a:blip r:embed="rId4" cstate="print"/>
          <a:srcRect/>
          <a:stretch>
            <a:fillRect/>
          </a:stretch>
        </p:blipFill>
        <p:spPr bwMode="auto">
          <a:xfrm>
            <a:off x="457200" y="2438400"/>
            <a:ext cx="2514600" cy="2438400"/>
          </a:xfrm>
          <a:prstGeom prst="rect">
            <a:avLst/>
          </a:prstGeom>
          <a:noFill/>
        </p:spPr>
      </p:pic>
      <p:pic>
        <p:nvPicPr>
          <p:cNvPr id="16394" name="Picture 10" descr="Community"/>
          <p:cNvPicPr>
            <a:picLocks noChangeAspect="1" noChangeArrowheads="1"/>
          </p:cNvPicPr>
          <p:nvPr/>
        </p:nvPicPr>
        <p:blipFill>
          <a:blip r:embed="rId5" cstate="print"/>
          <a:srcRect/>
          <a:stretch>
            <a:fillRect/>
          </a:stretch>
        </p:blipFill>
        <p:spPr bwMode="auto">
          <a:xfrm>
            <a:off x="6400800" y="2438400"/>
            <a:ext cx="2362200" cy="23622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113comments"/>
          <p:cNvPicPr>
            <a:picLocks noChangeAspect="1" noChangeArrowheads="1"/>
          </p:cNvPicPr>
          <p:nvPr/>
        </p:nvPicPr>
        <p:blipFill>
          <a:blip r:embed="rId3" cstate="print"/>
          <a:srcRect/>
          <a:stretch>
            <a:fillRect/>
          </a:stretch>
        </p:blipFill>
        <p:spPr bwMode="auto">
          <a:xfrm>
            <a:off x="457200" y="0"/>
            <a:ext cx="8153400" cy="6818313"/>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descr="71comments"/>
          <p:cNvPicPr>
            <a:picLocks noChangeAspect="1" noChangeArrowheads="1"/>
          </p:cNvPicPr>
          <p:nvPr/>
        </p:nvPicPr>
        <p:blipFill>
          <a:blip r:embed="rId3" cstate="print"/>
          <a:srcRect/>
          <a:stretch>
            <a:fillRect/>
          </a:stretch>
        </p:blipFill>
        <p:spPr bwMode="auto">
          <a:xfrm>
            <a:off x="366713" y="9525"/>
            <a:ext cx="8410575" cy="683895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1" name="Picture 5" descr="21comments"/>
          <p:cNvPicPr>
            <a:picLocks noChangeAspect="1" noChangeArrowheads="1"/>
          </p:cNvPicPr>
          <p:nvPr/>
        </p:nvPicPr>
        <p:blipFill>
          <a:blip r:embed="rId3" cstate="print"/>
          <a:srcRect/>
          <a:stretch>
            <a:fillRect/>
          </a:stretch>
        </p:blipFill>
        <p:spPr bwMode="auto">
          <a:xfrm>
            <a:off x="323850" y="166688"/>
            <a:ext cx="8496300" cy="6524625"/>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descr="commentpolicy1"/>
          <p:cNvPicPr>
            <a:picLocks noChangeAspect="1" noChangeArrowheads="1"/>
          </p:cNvPicPr>
          <p:nvPr/>
        </p:nvPicPr>
        <p:blipFill>
          <a:blip r:embed="rId3" cstate="print"/>
          <a:srcRect/>
          <a:stretch>
            <a:fillRect/>
          </a:stretch>
        </p:blipFill>
        <p:spPr bwMode="auto">
          <a:xfrm>
            <a:off x="457200" y="457200"/>
            <a:ext cx="8305800" cy="5946775"/>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descr="IMGP2200"/>
          <p:cNvPicPr>
            <a:picLocks noChangeAspect="1" noChangeArrowheads="1"/>
          </p:cNvPicPr>
          <p:nvPr/>
        </p:nvPicPr>
        <p:blipFill>
          <a:blip r:embed="rId3" cstate="print">
            <a:lum bright="12000" contrast="12000"/>
          </a:blip>
          <a:srcRect l="26364" t="17793" r="25455" b="13773"/>
          <a:stretch>
            <a:fillRect/>
          </a:stretch>
        </p:blipFill>
        <p:spPr bwMode="auto">
          <a:xfrm>
            <a:off x="1981200" y="838200"/>
            <a:ext cx="5105400" cy="481488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8" name="Picture 4" descr="orgchartoverview"/>
          <p:cNvPicPr>
            <a:picLocks noChangeAspect="1" noChangeArrowheads="1"/>
          </p:cNvPicPr>
          <p:nvPr/>
        </p:nvPicPr>
        <p:blipFill>
          <a:blip r:embed="rId3" cstate="print"/>
          <a:srcRect/>
          <a:stretch>
            <a:fillRect/>
          </a:stretch>
        </p:blipFill>
        <p:spPr bwMode="auto">
          <a:xfrm>
            <a:off x="228600" y="685800"/>
            <a:ext cx="8686800" cy="54864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7"/>
          <p:cNvSpPr txBox="1">
            <a:spLocks noChangeArrowheads="1"/>
          </p:cNvSpPr>
          <p:nvPr/>
        </p:nvSpPr>
        <p:spPr bwMode="auto">
          <a:xfrm>
            <a:off x="5241925" y="4456113"/>
            <a:ext cx="184150" cy="366712"/>
          </a:xfrm>
          <a:prstGeom prst="rect">
            <a:avLst/>
          </a:prstGeom>
          <a:noFill/>
          <a:ln w="9525">
            <a:noFill/>
            <a:miter lim="800000"/>
            <a:headEnd/>
            <a:tailEnd/>
          </a:ln>
          <a:effectLst/>
        </p:spPr>
        <p:txBody>
          <a:bodyPr wrap="none">
            <a:spAutoFit/>
          </a:bodyPr>
          <a:lstStyle/>
          <a:p>
            <a:endParaRPr lang="en-US" b="0"/>
          </a:p>
        </p:txBody>
      </p:sp>
      <p:pic>
        <p:nvPicPr>
          <p:cNvPr id="7179" name="Picture 11" descr="governance"/>
          <p:cNvPicPr>
            <a:picLocks noChangeAspect="1" noChangeArrowheads="1"/>
          </p:cNvPicPr>
          <p:nvPr/>
        </p:nvPicPr>
        <p:blipFill>
          <a:blip r:embed="rId3" cstate="print">
            <a:lum bright="6000"/>
          </a:blip>
          <a:srcRect b="47372"/>
          <a:stretch>
            <a:fillRect/>
          </a:stretch>
        </p:blipFill>
        <p:spPr bwMode="auto">
          <a:xfrm>
            <a:off x="1295400" y="381000"/>
            <a:ext cx="6629400" cy="576103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6" name="Picture 4" descr="governance"/>
          <p:cNvPicPr>
            <a:picLocks noChangeAspect="1" noChangeArrowheads="1"/>
          </p:cNvPicPr>
          <p:nvPr/>
        </p:nvPicPr>
        <p:blipFill>
          <a:blip r:embed="rId3" cstate="print"/>
          <a:srcRect t="47778"/>
          <a:stretch>
            <a:fillRect/>
          </a:stretch>
        </p:blipFill>
        <p:spPr bwMode="auto">
          <a:xfrm>
            <a:off x="1600200" y="609600"/>
            <a:ext cx="6096000" cy="52578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14comments"/>
          <p:cNvPicPr>
            <a:picLocks noChangeAspect="1" noChangeArrowheads="1"/>
          </p:cNvPicPr>
          <p:nvPr/>
        </p:nvPicPr>
        <p:blipFill>
          <a:blip r:embed="rId3" cstate="print"/>
          <a:srcRect/>
          <a:stretch>
            <a:fillRect/>
          </a:stretch>
        </p:blipFill>
        <p:spPr bwMode="auto">
          <a:xfrm>
            <a:off x="390525" y="47625"/>
            <a:ext cx="8362950" cy="676275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sz="5400" b="1">
                <a:solidFill>
                  <a:schemeClr val="tx1"/>
                </a:solidFill>
              </a:rPr>
              <a:t>Why this works</a:t>
            </a:r>
          </a:p>
        </p:txBody>
      </p:sp>
      <p:sp>
        <p:nvSpPr>
          <p:cNvPr id="137219" name="Rectangle 3"/>
          <p:cNvSpPr>
            <a:spLocks noGrp="1" noChangeArrowheads="1"/>
          </p:cNvSpPr>
          <p:nvPr>
            <p:ph type="body" idx="1"/>
          </p:nvPr>
        </p:nvSpPr>
        <p:spPr>
          <a:xfrm>
            <a:off x="533400" y="1828800"/>
            <a:ext cx="8229600" cy="4525963"/>
          </a:xfrm>
        </p:spPr>
        <p:txBody>
          <a:bodyPr/>
          <a:lstStyle/>
          <a:p>
            <a:r>
              <a:rPr lang="en-US" sz="4400" b="1"/>
              <a:t>Tight Integration </a:t>
            </a:r>
          </a:p>
          <a:p>
            <a:r>
              <a:rPr lang="en-US" sz="4400" b="1"/>
              <a:t>Holistic Strategy</a:t>
            </a:r>
          </a:p>
          <a:p>
            <a:r>
              <a:rPr lang="en-US" sz="4400" b="1"/>
              <a:t>Magnetic Content </a:t>
            </a:r>
          </a:p>
          <a:p>
            <a:r>
              <a:rPr lang="en-US" sz="4400" b="1"/>
              <a:t>Good Governance</a:t>
            </a:r>
          </a:p>
          <a:p>
            <a:endParaRPr lang="en-US" sz="44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533400"/>
            <a:ext cx="8229600" cy="1143000"/>
          </a:xfrm>
        </p:spPr>
        <p:txBody>
          <a:bodyPr/>
          <a:lstStyle/>
          <a:p>
            <a:r>
              <a:rPr lang="en-US" sz="5400" b="1">
                <a:solidFill>
                  <a:schemeClr val="tx1"/>
                </a:solidFill>
              </a:rPr>
              <a:t>You can do this too</a:t>
            </a:r>
          </a:p>
        </p:txBody>
      </p:sp>
      <p:pic>
        <p:nvPicPr>
          <p:cNvPr id="24580" name="Picture 4" descr="editor"/>
          <p:cNvPicPr>
            <a:picLocks noChangeAspect="1" noChangeArrowheads="1"/>
          </p:cNvPicPr>
          <p:nvPr/>
        </p:nvPicPr>
        <p:blipFill>
          <a:blip r:embed="rId3" cstate="print"/>
          <a:srcRect/>
          <a:stretch>
            <a:fillRect/>
          </a:stretch>
        </p:blipFill>
        <p:spPr bwMode="auto">
          <a:xfrm>
            <a:off x="457200" y="2819400"/>
            <a:ext cx="2628900" cy="3505200"/>
          </a:xfrm>
          <a:prstGeom prst="rect">
            <a:avLst/>
          </a:prstGeom>
          <a:noFill/>
        </p:spPr>
      </p:pic>
      <p:pic>
        <p:nvPicPr>
          <p:cNvPr id="24581" name="Picture 5" descr="Free"/>
          <p:cNvPicPr>
            <a:picLocks noChangeAspect="1" noChangeArrowheads="1"/>
          </p:cNvPicPr>
          <p:nvPr/>
        </p:nvPicPr>
        <p:blipFill>
          <a:blip r:embed="rId4" cstate="print">
            <a:lum bright="6000"/>
          </a:blip>
          <a:srcRect/>
          <a:stretch>
            <a:fillRect/>
          </a:stretch>
        </p:blipFill>
        <p:spPr bwMode="auto">
          <a:xfrm>
            <a:off x="3352800" y="3352800"/>
            <a:ext cx="2667000" cy="2527300"/>
          </a:xfrm>
          <a:prstGeom prst="rect">
            <a:avLst/>
          </a:prstGeom>
          <a:noFill/>
        </p:spPr>
      </p:pic>
      <p:pic>
        <p:nvPicPr>
          <p:cNvPr id="24582" name="Picture 6" descr="small"/>
          <p:cNvPicPr>
            <a:picLocks noChangeAspect="1" noChangeArrowheads="1"/>
          </p:cNvPicPr>
          <p:nvPr/>
        </p:nvPicPr>
        <p:blipFill>
          <a:blip r:embed="rId5" cstate="print"/>
          <a:srcRect/>
          <a:stretch>
            <a:fillRect/>
          </a:stretch>
        </p:blipFill>
        <p:spPr bwMode="auto">
          <a:xfrm>
            <a:off x="6324600" y="3657600"/>
            <a:ext cx="2535238" cy="1922463"/>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type="body" idx="1"/>
          </p:nvPr>
        </p:nvSpPr>
        <p:spPr/>
        <p:txBody>
          <a:bodyPr/>
          <a:lstStyle/>
          <a:p>
            <a:r>
              <a:rPr lang="en-US" sz="4400"/>
              <a:t>This is all live on our website  </a:t>
            </a:r>
            <a:r>
              <a:rPr lang="en-US" sz="4400">
                <a:hlinkClick r:id="rId3"/>
              </a:rPr>
              <a:t>http://library.arlingtonva.us</a:t>
            </a:r>
            <a:endParaRPr lang="en-US" sz="4400"/>
          </a:p>
          <a:p>
            <a:r>
              <a:rPr lang="en-US" sz="4400"/>
              <a:t>Presentation and notes on CIL site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2" name="Picture 4" descr="Picture"/>
          <p:cNvPicPr>
            <a:picLocks noChangeAspect="1" noChangeArrowheads="1"/>
          </p:cNvPicPr>
          <p:nvPr/>
        </p:nvPicPr>
        <p:blipFill>
          <a:blip r:embed="rId3" cstate="print"/>
          <a:srcRect/>
          <a:stretch>
            <a:fillRect/>
          </a:stretch>
        </p:blipFill>
        <p:spPr bwMode="auto">
          <a:xfrm>
            <a:off x="762000" y="533400"/>
            <a:ext cx="7696200" cy="5772150"/>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3176</TotalTime>
  <Words>2867</Words>
  <Application>Microsoft Office PowerPoint</Application>
  <PresentationFormat>On-screen Show (4:3)</PresentationFormat>
  <Paragraphs>304</Paragraphs>
  <Slides>47</Slides>
  <Notes>47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47</vt:i4>
      </vt:variant>
    </vt:vector>
  </HeadingPairs>
  <TitlesOfParts>
    <vt:vector size="49" baseType="lpstr">
      <vt:lpstr>Arial</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Specifically…</vt:lpstr>
      <vt:lpstr>Slide 35</vt:lpstr>
      <vt:lpstr>Slide 36</vt:lpstr>
      <vt:lpstr>Slide 37</vt:lpstr>
      <vt:lpstr>Slide 38</vt:lpstr>
      <vt:lpstr>Slide 39</vt:lpstr>
      <vt:lpstr>Slide 40</vt:lpstr>
      <vt:lpstr>Slide 41</vt:lpstr>
      <vt:lpstr>Slide 42</vt:lpstr>
      <vt:lpstr>Slide 43</vt:lpstr>
      <vt:lpstr>Why this works</vt:lpstr>
      <vt:lpstr>You can do this too</vt:lpstr>
      <vt:lpstr>Slide 46</vt:lpstr>
      <vt:lpstr>Slide 47</vt:lpstr>
    </vt:vector>
  </TitlesOfParts>
  <Company>ACG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DTS</dc:creator>
  <cp:lastModifiedBy>alex zealand</cp:lastModifiedBy>
  <cp:revision>78</cp:revision>
  <dcterms:created xsi:type="dcterms:W3CDTF">2011-02-17T16:11:16Z</dcterms:created>
  <dcterms:modified xsi:type="dcterms:W3CDTF">2011-04-09T03:11:09Z</dcterms:modified>
</cp:coreProperties>
</file>